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74" r:id="rId10"/>
    <p:sldId id="264" r:id="rId11"/>
    <p:sldId id="265" r:id="rId12"/>
    <p:sldId id="266" r:id="rId13"/>
    <p:sldId id="267" r:id="rId14"/>
    <p:sldId id="275" r:id="rId15"/>
    <p:sldId id="276" r:id="rId16"/>
    <p:sldId id="268" r:id="rId17"/>
    <p:sldId id="269" r:id="rId18"/>
    <p:sldId id="270" r:id="rId19"/>
    <p:sldId id="271" r:id="rId20"/>
    <p:sldId id="272" r:id="rId21"/>
    <p:sldId id="273" r:id="rId22"/>
  </p:sldIdLst>
  <p:sldSz cx="18288000" cy="10287000"/>
  <p:notesSz cx="6858000" cy="9144000"/>
  <p:embeddedFontLst>
    <p:embeddedFont>
      <p:font typeface="Agrandir Narrow" panose="020B0604020202020204" charset="0"/>
      <p:regular r:id="rId24"/>
    </p:embeddedFont>
    <p:embeddedFont>
      <p:font typeface="Agrandir Narrow Bold" panose="020B0604020202020204" charset="0"/>
      <p:regular r:id="rId25"/>
    </p:embeddedFont>
    <p:embeddedFont>
      <p:font typeface="Bahnschrift SemiBold" panose="020B0502040204020203" pitchFamily="34" charset="0"/>
      <p:bold r:id="rId26"/>
    </p:embeddedFont>
    <p:embeddedFont>
      <p:font typeface="Calibri" panose="020F0502020204030204" pitchFamily="34" charset="0"/>
      <p:regular r:id="rId27"/>
      <p:bold r:id="rId28"/>
      <p:italic r:id="rId29"/>
      <p:boldItalic r:id="rId30"/>
    </p:embeddedFont>
    <p:embeddedFont>
      <p:font typeface="Canva Sans" panose="020B0604020202020204" charset="0"/>
      <p:regular r:id="rId31"/>
    </p:embeddedFont>
    <p:embeddedFont>
      <p:font typeface="Helvetica" panose="020B0604020202020204" pitchFamily="34" charset="0"/>
      <p:regular r:id="rId32"/>
      <p:bold r:id="rId33"/>
      <p:italic r:id="rId34"/>
      <p:boldItalic r:id="rId35"/>
    </p:embeddedFont>
    <p:embeddedFont>
      <p:font typeface="Open Sans Light Bold" panose="020B0604020202020204" charset="0"/>
      <p:regular r:id="rId36"/>
    </p:embeddedFont>
    <p:embeddedFont>
      <p:font typeface="Roboto" panose="02000000000000000000" pitchFamily="2" charset="0"/>
      <p:regular r:id="rId37"/>
      <p:bold r:id="rId38"/>
      <p:italic r:id="rId39"/>
      <p:boldItalic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mit Kumar" initials="SK" lastIdx="3" clrIdx="0">
    <p:extLst>
      <p:ext uri="{19B8F6BF-5375-455C-9EA6-DF929625EA0E}">
        <p15:presenceInfo xmlns:p15="http://schemas.microsoft.com/office/powerpoint/2012/main" userId="60e4994ec294249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0" d="100"/>
          <a:sy n="50" d="100"/>
        </p:scale>
        <p:origin x="946" y="2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11-25T23:04:45.373" idx="1">
    <p:pos x="10" y="10"/>
    <p:text/>
    <p:extLst>
      <p:ext uri="{C676402C-5697-4E1C-873F-D02D1690AC5C}">
        <p15:threadingInfo xmlns:p15="http://schemas.microsoft.com/office/powerpoint/2012/main" timeZoneBias="-330"/>
      </p:ext>
    </p:extLst>
  </p:cm>
  <p:cm authorId="1" dt="2022-11-25T23:07:35.465" idx="2">
    <p:pos x="106" y="106"/>
    <p:text/>
    <p:extLst>
      <p:ext uri="{C676402C-5697-4E1C-873F-D02D1690AC5C}">
        <p15:threadingInfo xmlns:p15="http://schemas.microsoft.com/office/powerpoint/2012/main" timeZoneBias="-330"/>
      </p:ext>
    </p:extLst>
  </p:cm>
</p:cmLst>
</file>

<file path=ppt/media/image1.png>
</file>

<file path=ppt/media/image10.png>
</file>

<file path=ppt/media/image11.jpe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jpeg>
</file>

<file path=ppt/media/image4.svg>
</file>

<file path=ppt/media/image40.png>
</file>

<file path=ppt/media/image41.png>
</file>

<file path=ppt/media/image42.svg>
</file>

<file path=ppt/media/image43.png>
</file>

<file path=ppt/media/image44.svg>
</file>

<file path=ppt/media/image45.jpeg>
</file>

<file path=ppt/media/image46.jpeg>
</file>

<file path=ppt/media/image47.jpeg>
</file>

<file path=ppt/media/image48.jpeg>
</file>

<file path=ppt/media/image49.png>
</file>

<file path=ppt/media/image5.png>
</file>

<file path=ppt/media/image50.sv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svg>
</file>

<file path=ppt/media/image6.svg>
</file>

<file path=ppt/media/image60.png>
</file>

<file path=ppt/media/image61.svg>
</file>

<file path=ppt/media/image62.svg>
</file>

<file path=ppt/media/image63.png>
</file>

<file path=ppt/media/image64.svg>
</file>

<file path=ppt/media/image65.png>
</file>

<file path=ppt/media/image66.svg>
</file>

<file path=ppt/media/image67.jpeg>
</file>

<file path=ppt/media/image68.png>
</file>

<file path=ppt/media/image69.jpeg>
</file>

<file path=ppt/media/image7.png>
</file>

<file path=ppt/media/image70.png>
</file>

<file path=ppt/media/image71.svg>
</file>

<file path=ppt/media/image72.png>
</file>

<file path=ppt/media/image73.svg>
</file>

<file path=ppt/media/image74.png>
</file>

<file path=ppt/media/image75.png>
</file>

<file path=ppt/media/image76.png>
</file>

<file path=ppt/media/image77.png>
</file>

<file path=ppt/media/image78.png>
</file>

<file path=ppt/media/image79.gif>
</file>

<file path=ppt/media/image8.svg>
</file>

<file path=ppt/media/image80.png>
</file>

<file path=ppt/media/image81.png>
</file>

<file path=ppt/media/image82.png>
</file>

<file path=ppt/media/image83.jpeg>
</file>

<file path=ppt/media/image84.jpeg>
</file>

<file path=ppt/media/image85.png>
</file>

<file path=ppt/media/image86.png>
</file>

<file path=ppt/media/image87.svg>
</file>

<file path=ppt/media/image88.png>
</file>

<file path=ppt/media/image89.svg>
</file>

<file path=ppt/media/image9.png>
</file>

<file path=ppt/media/image90.png>
</file>

<file path=ppt/media/image91.svg>
</file>

<file path=ppt/media/image92.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EB9251-ADC2-4EEF-8414-F574A2B723CE}" type="datetimeFigureOut">
              <a:rPr lang="en-IN" smtClean="0"/>
              <a:t>28-11-2022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B3C030-3B04-4233-B21F-CF528012A741}" type="slidenum">
              <a:rPr lang="en-IN" smtClean="0"/>
              <a:t>‹#›</a:t>
            </a:fld>
            <a:endParaRPr lang="en-IN"/>
          </a:p>
        </p:txBody>
      </p:sp>
    </p:spTree>
    <p:extLst>
      <p:ext uri="{BB962C8B-B14F-4D97-AF65-F5344CB8AC3E}">
        <p14:creationId xmlns:p14="http://schemas.microsoft.com/office/powerpoint/2010/main" val="41230863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EB3C030-3B04-4233-B21F-CF528012A741}" type="slidenum">
              <a:rPr lang="en-IN" smtClean="0"/>
              <a:t>6</a:t>
            </a:fld>
            <a:endParaRPr lang="en-IN"/>
          </a:p>
        </p:txBody>
      </p:sp>
    </p:spTree>
    <p:extLst>
      <p:ext uri="{BB962C8B-B14F-4D97-AF65-F5344CB8AC3E}">
        <p14:creationId xmlns:p14="http://schemas.microsoft.com/office/powerpoint/2010/main" val="17024028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11/28/2022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svg"/><Relationship Id="rId3" Type="http://schemas.openxmlformats.org/officeDocument/2006/relationships/image" Target="../media/image26.svg"/><Relationship Id="rId7" Type="http://schemas.openxmlformats.org/officeDocument/2006/relationships/image" Target="../media/image30.svg"/><Relationship Id="rId12" Type="http://schemas.openxmlformats.org/officeDocument/2006/relationships/image" Target="../media/image35.pn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29.png"/><Relationship Id="rId11" Type="http://schemas.openxmlformats.org/officeDocument/2006/relationships/image" Target="../media/image42.svg"/><Relationship Id="rId5" Type="http://schemas.openxmlformats.org/officeDocument/2006/relationships/image" Target="../media/image28.svg"/><Relationship Id="rId10" Type="http://schemas.openxmlformats.org/officeDocument/2006/relationships/image" Target="../media/image41.png"/><Relationship Id="rId4" Type="http://schemas.openxmlformats.org/officeDocument/2006/relationships/image" Target="../media/image27.png"/><Relationship Id="rId9" Type="http://schemas.openxmlformats.org/officeDocument/2006/relationships/image" Target="../media/image32.svg"/><Relationship Id="rId14" Type="http://schemas.openxmlformats.org/officeDocument/2006/relationships/image" Target="../media/image57.png"/></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42.svg"/><Relationship Id="rId18" Type="http://schemas.openxmlformats.org/officeDocument/2006/relationships/image" Target="../media/image67.jpeg"/><Relationship Id="rId3" Type="http://schemas.openxmlformats.org/officeDocument/2006/relationships/image" Target="../media/image59.svg"/><Relationship Id="rId7" Type="http://schemas.openxmlformats.org/officeDocument/2006/relationships/image" Target="../media/image62.svg"/><Relationship Id="rId12" Type="http://schemas.openxmlformats.org/officeDocument/2006/relationships/image" Target="../media/image41.png"/><Relationship Id="rId17" Type="http://schemas.openxmlformats.org/officeDocument/2006/relationships/image" Target="../media/image66.svg"/><Relationship Id="rId2" Type="http://schemas.openxmlformats.org/officeDocument/2006/relationships/image" Target="../media/image58.png"/><Relationship Id="rId16" Type="http://schemas.openxmlformats.org/officeDocument/2006/relationships/image" Target="../media/image65.png"/><Relationship Id="rId20" Type="http://schemas.openxmlformats.org/officeDocument/2006/relationships/image" Target="../media/image69.jpeg"/><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image" Target="../media/image64.svg"/><Relationship Id="rId5" Type="http://schemas.openxmlformats.org/officeDocument/2006/relationships/image" Target="../media/image61.svg"/><Relationship Id="rId15" Type="http://schemas.openxmlformats.org/officeDocument/2006/relationships/image" Target="../media/image6.svg"/><Relationship Id="rId10" Type="http://schemas.openxmlformats.org/officeDocument/2006/relationships/image" Target="../media/image63.png"/><Relationship Id="rId19" Type="http://schemas.openxmlformats.org/officeDocument/2006/relationships/image" Target="../media/image68.png"/><Relationship Id="rId4" Type="http://schemas.openxmlformats.org/officeDocument/2006/relationships/image" Target="../media/image60.png"/><Relationship Id="rId9" Type="http://schemas.openxmlformats.org/officeDocument/2006/relationships/image" Target="../media/image8.svg"/><Relationship Id="rId14" Type="http://schemas.openxmlformats.org/officeDocument/2006/relationships/image" Target="../media/image5.png"/></Relationships>
</file>

<file path=ppt/slides/_rels/slide12.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71.svg"/><Relationship Id="rId3" Type="http://schemas.openxmlformats.org/officeDocument/2006/relationships/image" Target="../media/image61.svg"/><Relationship Id="rId7" Type="http://schemas.openxmlformats.org/officeDocument/2006/relationships/image" Target="../media/image8.svg"/><Relationship Id="rId12" Type="http://schemas.openxmlformats.org/officeDocument/2006/relationships/image" Target="../media/image70.png"/><Relationship Id="rId2" Type="http://schemas.openxmlformats.org/officeDocument/2006/relationships/image" Target="../media/image60.pn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42.svg"/><Relationship Id="rId5" Type="http://schemas.openxmlformats.org/officeDocument/2006/relationships/image" Target="../media/image62.svg"/><Relationship Id="rId15" Type="http://schemas.openxmlformats.org/officeDocument/2006/relationships/image" Target="../media/image73.svg"/><Relationship Id="rId10" Type="http://schemas.openxmlformats.org/officeDocument/2006/relationships/image" Target="../media/image41.png"/><Relationship Id="rId4" Type="http://schemas.openxmlformats.org/officeDocument/2006/relationships/image" Target="../media/image27.png"/><Relationship Id="rId9" Type="http://schemas.openxmlformats.org/officeDocument/2006/relationships/image" Target="../media/image64.svg"/><Relationship Id="rId14" Type="http://schemas.openxmlformats.org/officeDocument/2006/relationships/image" Target="../media/image72.png"/></Relationships>
</file>

<file path=ppt/slides/_rels/slide13.xml.rels><?xml version="1.0" encoding="UTF-8" standalone="yes"?>
<Relationships xmlns="http://schemas.openxmlformats.org/package/2006/relationships"><Relationship Id="rId8" Type="http://schemas.openxmlformats.org/officeDocument/2006/relationships/image" Target="../media/image64.svg"/><Relationship Id="rId13" Type="http://schemas.openxmlformats.org/officeDocument/2006/relationships/image" Target="../media/image75.png"/><Relationship Id="rId3" Type="http://schemas.openxmlformats.org/officeDocument/2006/relationships/image" Target="../media/image60.png"/><Relationship Id="rId7" Type="http://schemas.openxmlformats.org/officeDocument/2006/relationships/image" Target="../media/image63.png"/><Relationship Id="rId12" Type="http://schemas.openxmlformats.org/officeDocument/2006/relationships/image" Target="../media/image71.svg"/><Relationship Id="rId2" Type="http://schemas.openxmlformats.org/officeDocument/2006/relationships/image" Target="../media/image74.png"/><Relationship Id="rId1" Type="http://schemas.openxmlformats.org/officeDocument/2006/relationships/slideLayout" Target="../slideLayouts/slideLayout7.xml"/><Relationship Id="rId6" Type="http://schemas.openxmlformats.org/officeDocument/2006/relationships/image" Target="../media/image8.svg"/><Relationship Id="rId11" Type="http://schemas.openxmlformats.org/officeDocument/2006/relationships/image" Target="../media/image70.png"/><Relationship Id="rId5" Type="http://schemas.openxmlformats.org/officeDocument/2006/relationships/image" Target="../media/image7.png"/><Relationship Id="rId10" Type="http://schemas.openxmlformats.org/officeDocument/2006/relationships/image" Target="../media/image42.svg"/><Relationship Id="rId4" Type="http://schemas.openxmlformats.org/officeDocument/2006/relationships/image" Target="../media/image61.svg"/><Relationship Id="rId9" Type="http://schemas.openxmlformats.org/officeDocument/2006/relationships/image" Target="../media/image41.png"/></Relationships>
</file>

<file path=ppt/slides/_rels/slide14.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71.svg"/><Relationship Id="rId3" Type="http://schemas.openxmlformats.org/officeDocument/2006/relationships/image" Target="../media/image61.svg"/><Relationship Id="rId7" Type="http://schemas.openxmlformats.org/officeDocument/2006/relationships/image" Target="../media/image8.svg"/><Relationship Id="rId12" Type="http://schemas.openxmlformats.org/officeDocument/2006/relationships/image" Target="../media/image70.png"/><Relationship Id="rId2" Type="http://schemas.openxmlformats.org/officeDocument/2006/relationships/image" Target="../media/image60.pn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42.svg"/><Relationship Id="rId5" Type="http://schemas.openxmlformats.org/officeDocument/2006/relationships/image" Target="../media/image62.svg"/><Relationship Id="rId10" Type="http://schemas.openxmlformats.org/officeDocument/2006/relationships/image" Target="../media/image41.png"/><Relationship Id="rId4" Type="http://schemas.openxmlformats.org/officeDocument/2006/relationships/image" Target="../media/image27.png"/><Relationship Id="rId9" Type="http://schemas.openxmlformats.org/officeDocument/2006/relationships/image" Target="../media/image64.svg"/><Relationship Id="rId14" Type="http://schemas.openxmlformats.org/officeDocument/2006/relationships/image" Target="../media/image76.png"/></Relationships>
</file>

<file path=ppt/slides/_rels/slide15.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71.svg"/><Relationship Id="rId3" Type="http://schemas.openxmlformats.org/officeDocument/2006/relationships/image" Target="../media/image61.svg"/><Relationship Id="rId7" Type="http://schemas.openxmlformats.org/officeDocument/2006/relationships/image" Target="../media/image8.svg"/><Relationship Id="rId12" Type="http://schemas.openxmlformats.org/officeDocument/2006/relationships/image" Target="../media/image70.png"/><Relationship Id="rId2" Type="http://schemas.openxmlformats.org/officeDocument/2006/relationships/image" Target="../media/image60.pn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42.svg"/><Relationship Id="rId5" Type="http://schemas.openxmlformats.org/officeDocument/2006/relationships/image" Target="../media/image62.svg"/><Relationship Id="rId15" Type="http://schemas.openxmlformats.org/officeDocument/2006/relationships/image" Target="../media/image78.png"/><Relationship Id="rId10" Type="http://schemas.openxmlformats.org/officeDocument/2006/relationships/image" Target="../media/image41.png"/><Relationship Id="rId4" Type="http://schemas.openxmlformats.org/officeDocument/2006/relationships/image" Target="../media/image27.png"/><Relationship Id="rId9" Type="http://schemas.openxmlformats.org/officeDocument/2006/relationships/image" Target="../media/image64.svg"/><Relationship Id="rId14" Type="http://schemas.openxmlformats.org/officeDocument/2006/relationships/image" Target="../media/image77.png"/></Relationships>
</file>

<file path=ppt/slides/_rels/slide16.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6.svg"/><Relationship Id="rId3" Type="http://schemas.openxmlformats.org/officeDocument/2006/relationships/image" Target="../media/image61.svg"/><Relationship Id="rId7" Type="http://schemas.openxmlformats.org/officeDocument/2006/relationships/image" Target="../media/image8.svg"/><Relationship Id="rId12" Type="http://schemas.openxmlformats.org/officeDocument/2006/relationships/image" Target="../media/image5.png"/><Relationship Id="rId2" Type="http://schemas.openxmlformats.org/officeDocument/2006/relationships/image" Target="../media/image60.pn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42.svg"/><Relationship Id="rId5" Type="http://schemas.openxmlformats.org/officeDocument/2006/relationships/image" Target="../media/image62.svg"/><Relationship Id="rId10" Type="http://schemas.openxmlformats.org/officeDocument/2006/relationships/image" Target="../media/image41.png"/><Relationship Id="rId4" Type="http://schemas.openxmlformats.org/officeDocument/2006/relationships/image" Target="../media/image27.png"/><Relationship Id="rId9" Type="http://schemas.openxmlformats.org/officeDocument/2006/relationships/image" Target="../media/image64.svg"/><Relationship Id="rId14" Type="http://schemas.openxmlformats.org/officeDocument/2006/relationships/image" Target="../media/image79.gif"/></Relationships>
</file>

<file path=ppt/slides/_rels/slide17.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81.png"/><Relationship Id="rId3" Type="http://schemas.openxmlformats.org/officeDocument/2006/relationships/image" Target="../media/image61.svg"/><Relationship Id="rId7" Type="http://schemas.openxmlformats.org/officeDocument/2006/relationships/image" Target="../media/image8.svg"/><Relationship Id="rId12" Type="http://schemas.openxmlformats.org/officeDocument/2006/relationships/image" Target="../media/image80.png"/><Relationship Id="rId2" Type="http://schemas.openxmlformats.org/officeDocument/2006/relationships/image" Target="../media/image60.pn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42.svg"/><Relationship Id="rId5" Type="http://schemas.openxmlformats.org/officeDocument/2006/relationships/image" Target="../media/image62.svg"/><Relationship Id="rId10" Type="http://schemas.openxmlformats.org/officeDocument/2006/relationships/image" Target="../media/image41.png"/><Relationship Id="rId4" Type="http://schemas.openxmlformats.org/officeDocument/2006/relationships/image" Target="../media/image27.png"/><Relationship Id="rId9" Type="http://schemas.openxmlformats.org/officeDocument/2006/relationships/image" Target="../media/image64.svg"/></Relationships>
</file>

<file path=ppt/slides/_rels/slide18.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6.svg"/><Relationship Id="rId3" Type="http://schemas.openxmlformats.org/officeDocument/2006/relationships/image" Target="../media/image61.svg"/><Relationship Id="rId7" Type="http://schemas.openxmlformats.org/officeDocument/2006/relationships/image" Target="../media/image8.svg"/><Relationship Id="rId12" Type="http://schemas.openxmlformats.org/officeDocument/2006/relationships/image" Target="../media/image5.png"/><Relationship Id="rId17" Type="http://schemas.openxmlformats.org/officeDocument/2006/relationships/image" Target="../media/image85.png"/><Relationship Id="rId2" Type="http://schemas.openxmlformats.org/officeDocument/2006/relationships/image" Target="../media/image60.png"/><Relationship Id="rId16" Type="http://schemas.openxmlformats.org/officeDocument/2006/relationships/image" Target="../media/image84.jpe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42.svg"/><Relationship Id="rId5" Type="http://schemas.openxmlformats.org/officeDocument/2006/relationships/image" Target="../media/image62.svg"/><Relationship Id="rId15" Type="http://schemas.openxmlformats.org/officeDocument/2006/relationships/image" Target="../media/image83.jpeg"/><Relationship Id="rId10" Type="http://schemas.openxmlformats.org/officeDocument/2006/relationships/image" Target="../media/image41.png"/><Relationship Id="rId4" Type="http://schemas.openxmlformats.org/officeDocument/2006/relationships/image" Target="../media/image27.png"/><Relationship Id="rId9" Type="http://schemas.openxmlformats.org/officeDocument/2006/relationships/image" Target="../media/image64.svg"/><Relationship Id="rId14" Type="http://schemas.openxmlformats.org/officeDocument/2006/relationships/image" Target="../media/image82.png"/></Relationships>
</file>

<file path=ppt/slides/_rels/slide19.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60.png"/><Relationship Id="rId7" Type="http://schemas.openxmlformats.org/officeDocument/2006/relationships/image" Target="../media/image7.png"/><Relationship Id="rId12" Type="http://schemas.openxmlformats.org/officeDocument/2006/relationships/image" Target="../media/image42.svg"/><Relationship Id="rId2" Type="http://schemas.openxmlformats.org/officeDocument/2006/relationships/hyperlink" Target="https://www.researchgate.net/publication/264276256" TargetMode="External"/><Relationship Id="rId1" Type="http://schemas.openxmlformats.org/officeDocument/2006/relationships/slideLayout" Target="../slideLayouts/slideLayout7.xml"/><Relationship Id="rId6" Type="http://schemas.openxmlformats.org/officeDocument/2006/relationships/image" Target="../media/image62.svg"/><Relationship Id="rId11" Type="http://schemas.openxmlformats.org/officeDocument/2006/relationships/image" Target="../media/image41.png"/><Relationship Id="rId5" Type="http://schemas.openxmlformats.org/officeDocument/2006/relationships/image" Target="../media/image27.png"/><Relationship Id="rId10" Type="http://schemas.openxmlformats.org/officeDocument/2006/relationships/image" Target="../media/image64.svg"/><Relationship Id="rId4" Type="http://schemas.openxmlformats.org/officeDocument/2006/relationships/image" Target="../media/image61.svg"/><Relationship Id="rId9" Type="http://schemas.openxmlformats.org/officeDocument/2006/relationships/image" Target="../media/image63.png"/></Relationships>
</file>

<file path=ppt/slides/_rels/slide2.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svg"/><Relationship Id="rId3" Type="http://schemas.openxmlformats.org/officeDocument/2006/relationships/image" Target="../media/image14.svg"/><Relationship Id="rId7" Type="http://schemas.openxmlformats.org/officeDocument/2006/relationships/image" Target="../media/image18.svg"/><Relationship Id="rId12"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11" Type="http://schemas.openxmlformats.org/officeDocument/2006/relationships/image" Target="../media/image22.svg"/><Relationship Id="rId5" Type="http://schemas.openxmlformats.org/officeDocument/2006/relationships/image" Target="../media/image16.sv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svg"/></Relationships>
</file>

<file path=ppt/slides/_rels/slide20.xml.rels><?xml version="1.0" encoding="UTF-8" standalone="yes"?>
<Relationships xmlns="http://schemas.openxmlformats.org/package/2006/relationships"><Relationship Id="rId8" Type="http://schemas.openxmlformats.org/officeDocument/2006/relationships/image" Target="../media/image41.png"/><Relationship Id="rId13" Type="http://schemas.openxmlformats.org/officeDocument/2006/relationships/image" Target="../media/image6.svg"/><Relationship Id="rId3" Type="http://schemas.openxmlformats.org/officeDocument/2006/relationships/image" Target="../media/image87.svg"/><Relationship Id="rId7" Type="http://schemas.openxmlformats.org/officeDocument/2006/relationships/image" Target="../media/image89.svg"/><Relationship Id="rId12" Type="http://schemas.openxmlformats.org/officeDocument/2006/relationships/image" Target="../media/image5.png"/><Relationship Id="rId17" Type="http://schemas.openxmlformats.org/officeDocument/2006/relationships/image" Target="../media/image91.svg"/><Relationship Id="rId2" Type="http://schemas.openxmlformats.org/officeDocument/2006/relationships/image" Target="../media/image86.png"/><Relationship Id="rId16" Type="http://schemas.openxmlformats.org/officeDocument/2006/relationships/image" Target="../media/image90.png"/><Relationship Id="rId1" Type="http://schemas.openxmlformats.org/officeDocument/2006/relationships/slideLayout" Target="../slideLayouts/slideLayout7.xml"/><Relationship Id="rId6" Type="http://schemas.openxmlformats.org/officeDocument/2006/relationships/image" Target="../media/image88.png"/><Relationship Id="rId11" Type="http://schemas.openxmlformats.org/officeDocument/2006/relationships/image" Target="../media/image59.svg"/><Relationship Id="rId5" Type="http://schemas.openxmlformats.org/officeDocument/2006/relationships/image" Target="../media/image62.svg"/><Relationship Id="rId15" Type="http://schemas.openxmlformats.org/officeDocument/2006/relationships/image" Target="../media/image8.svg"/><Relationship Id="rId10" Type="http://schemas.openxmlformats.org/officeDocument/2006/relationships/image" Target="../media/image58.png"/><Relationship Id="rId4" Type="http://schemas.openxmlformats.org/officeDocument/2006/relationships/image" Target="../media/image27.png"/><Relationship Id="rId9" Type="http://schemas.openxmlformats.org/officeDocument/2006/relationships/image" Target="../media/image42.svg"/><Relationship Id="rId14" Type="http://schemas.openxmlformats.org/officeDocument/2006/relationships/image" Target="../media/image7.png"/></Relationships>
</file>

<file path=ppt/slides/_rels/slide21.xml.rels><?xml version="1.0" encoding="UTF-8" standalone="yes"?>
<Relationships xmlns="http://schemas.openxmlformats.org/package/2006/relationships"><Relationship Id="rId8" Type="http://schemas.openxmlformats.org/officeDocument/2006/relationships/image" Target="../media/image41.png"/><Relationship Id="rId13" Type="http://schemas.openxmlformats.org/officeDocument/2006/relationships/image" Target="../media/image6.svg"/><Relationship Id="rId3" Type="http://schemas.openxmlformats.org/officeDocument/2006/relationships/image" Target="../media/image87.svg"/><Relationship Id="rId7" Type="http://schemas.openxmlformats.org/officeDocument/2006/relationships/image" Target="../media/image89.svg"/><Relationship Id="rId12" Type="http://schemas.openxmlformats.org/officeDocument/2006/relationships/image" Target="../media/image5.png"/><Relationship Id="rId2" Type="http://schemas.openxmlformats.org/officeDocument/2006/relationships/image" Target="../media/image86.png"/><Relationship Id="rId16" Type="http://schemas.openxmlformats.org/officeDocument/2006/relationships/image" Target="../media/image92.gif"/><Relationship Id="rId1" Type="http://schemas.openxmlformats.org/officeDocument/2006/relationships/slideLayout" Target="../slideLayouts/slideLayout7.xml"/><Relationship Id="rId6" Type="http://schemas.openxmlformats.org/officeDocument/2006/relationships/image" Target="../media/image88.png"/><Relationship Id="rId11" Type="http://schemas.openxmlformats.org/officeDocument/2006/relationships/image" Target="../media/image59.svg"/><Relationship Id="rId5" Type="http://schemas.openxmlformats.org/officeDocument/2006/relationships/image" Target="../media/image62.svg"/><Relationship Id="rId15" Type="http://schemas.openxmlformats.org/officeDocument/2006/relationships/image" Target="../media/image8.svg"/><Relationship Id="rId10" Type="http://schemas.openxmlformats.org/officeDocument/2006/relationships/image" Target="../media/image58.png"/><Relationship Id="rId4" Type="http://schemas.openxmlformats.org/officeDocument/2006/relationships/image" Target="../media/image27.png"/><Relationship Id="rId9" Type="http://schemas.openxmlformats.org/officeDocument/2006/relationships/image" Target="../media/image42.svg"/><Relationship Id="rId1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svg"/><Relationship Id="rId3" Type="http://schemas.openxmlformats.org/officeDocument/2006/relationships/image" Target="../media/image26.svg"/><Relationship Id="rId7" Type="http://schemas.openxmlformats.org/officeDocument/2006/relationships/image" Target="../media/image30.svg"/><Relationship Id="rId12" Type="http://schemas.openxmlformats.org/officeDocument/2006/relationships/image" Target="../media/image35.png"/><Relationship Id="rId2" Type="http://schemas.openxmlformats.org/officeDocument/2006/relationships/image" Target="../media/image25.png"/><Relationship Id="rId16" Type="http://schemas.openxmlformats.org/officeDocument/2006/relationships/image" Target="../media/image39.jpeg"/><Relationship Id="rId1" Type="http://schemas.openxmlformats.org/officeDocument/2006/relationships/slideLayout" Target="../slideLayouts/slideLayout7.xml"/><Relationship Id="rId6" Type="http://schemas.openxmlformats.org/officeDocument/2006/relationships/image" Target="../media/image29.png"/><Relationship Id="rId11" Type="http://schemas.openxmlformats.org/officeDocument/2006/relationships/image" Target="../media/image34.svg"/><Relationship Id="rId5" Type="http://schemas.openxmlformats.org/officeDocument/2006/relationships/image" Target="../media/image28.svg"/><Relationship Id="rId15" Type="http://schemas.openxmlformats.org/officeDocument/2006/relationships/image" Target="../media/image38.sv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svg"/><Relationship Id="rId14" Type="http://schemas.openxmlformats.org/officeDocument/2006/relationships/image" Target="../media/image37.png"/></Relationships>
</file>

<file path=ppt/slides/_rels/slide4.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svg"/><Relationship Id="rId3" Type="http://schemas.openxmlformats.org/officeDocument/2006/relationships/image" Target="../media/image26.svg"/><Relationship Id="rId7" Type="http://schemas.openxmlformats.org/officeDocument/2006/relationships/image" Target="../media/image30.svg"/><Relationship Id="rId12" Type="http://schemas.openxmlformats.org/officeDocument/2006/relationships/image" Target="../media/image35.pn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29.png"/><Relationship Id="rId11" Type="http://schemas.openxmlformats.org/officeDocument/2006/relationships/image" Target="../media/image34.svg"/><Relationship Id="rId5" Type="http://schemas.openxmlformats.org/officeDocument/2006/relationships/image" Target="../media/image28.sv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svg"/><Relationship Id="rId14" Type="http://schemas.openxmlformats.org/officeDocument/2006/relationships/image" Target="../media/image40.png"/></Relationships>
</file>

<file path=ppt/slides/_rels/slide5.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svg"/><Relationship Id="rId18" Type="http://schemas.openxmlformats.org/officeDocument/2006/relationships/image" Target="../media/image47.jpeg"/><Relationship Id="rId3" Type="http://schemas.openxmlformats.org/officeDocument/2006/relationships/image" Target="../media/image26.svg"/><Relationship Id="rId21" Type="http://schemas.openxmlformats.org/officeDocument/2006/relationships/image" Target="../media/image50.svg"/><Relationship Id="rId7" Type="http://schemas.openxmlformats.org/officeDocument/2006/relationships/image" Target="../media/image30.svg"/><Relationship Id="rId12" Type="http://schemas.openxmlformats.org/officeDocument/2006/relationships/image" Target="../media/image35.png"/><Relationship Id="rId17" Type="http://schemas.openxmlformats.org/officeDocument/2006/relationships/image" Target="../media/image46.jpeg"/><Relationship Id="rId2" Type="http://schemas.openxmlformats.org/officeDocument/2006/relationships/image" Target="../media/image25.png"/><Relationship Id="rId16" Type="http://schemas.openxmlformats.org/officeDocument/2006/relationships/image" Target="../media/image45.jpeg"/><Relationship Id="rId20" Type="http://schemas.openxmlformats.org/officeDocument/2006/relationships/image" Target="../media/image49.png"/><Relationship Id="rId1" Type="http://schemas.openxmlformats.org/officeDocument/2006/relationships/slideLayout" Target="../slideLayouts/slideLayout7.xml"/><Relationship Id="rId6" Type="http://schemas.openxmlformats.org/officeDocument/2006/relationships/image" Target="../media/image29.png"/><Relationship Id="rId11" Type="http://schemas.openxmlformats.org/officeDocument/2006/relationships/image" Target="../media/image42.svg"/><Relationship Id="rId5" Type="http://schemas.openxmlformats.org/officeDocument/2006/relationships/image" Target="../media/image28.svg"/><Relationship Id="rId15" Type="http://schemas.openxmlformats.org/officeDocument/2006/relationships/image" Target="../media/image44.svg"/><Relationship Id="rId10" Type="http://schemas.openxmlformats.org/officeDocument/2006/relationships/image" Target="../media/image41.png"/><Relationship Id="rId19" Type="http://schemas.openxmlformats.org/officeDocument/2006/relationships/image" Target="../media/image48.jpeg"/><Relationship Id="rId4" Type="http://schemas.openxmlformats.org/officeDocument/2006/relationships/image" Target="../media/image27.png"/><Relationship Id="rId9" Type="http://schemas.openxmlformats.org/officeDocument/2006/relationships/image" Target="../media/image32.svg"/><Relationship Id="rId14" Type="http://schemas.openxmlformats.org/officeDocument/2006/relationships/image" Target="../media/image43.png"/></Relationships>
</file>

<file path=ppt/slides/_rels/slide6.xml.rels><?xml version="1.0" encoding="UTF-8" standalone="yes"?>
<Relationships xmlns="http://schemas.openxmlformats.org/package/2006/relationships"><Relationship Id="rId8" Type="http://schemas.openxmlformats.org/officeDocument/2006/relationships/image" Target="../media/image32.svg"/><Relationship Id="rId13" Type="http://schemas.openxmlformats.org/officeDocument/2006/relationships/hyperlink" Target="http://dx.doi.org/10.13140/2.1.1051.4565" TargetMode="External"/><Relationship Id="rId18" Type="http://schemas.openxmlformats.org/officeDocument/2006/relationships/comments" Target="../comments/comment1.xml"/><Relationship Id="rId3" Type="http://schemas.openxmlformats.org/officeDocument/2006/relationships/image" Target="../media/image25.png"/><Relationship Id="rId7" Type="http://schemas.openxmlformats.org/officeDocument/2006/relationships/image" Target="../media/image31.png"/><Relationship Id="rId12" Type="http://schemas.openxmlformats.org/officeDocument/2006/relationships/image" Target="../media/image36.svg"/><Relationship Id="rId17" Type="http://schemas.openxmlformats.org/officeDocument/2006/relationships/image" Target="../media/image52.png"/><Relationship Id="rId2" Type="http://schemas.openxmlformats.org/officeDocument/2006/relationships/notesSlide" Target="../notesSlides/notesSlide1.xml"/><Relationship Id="rId16" Type="http://schemas.openxmlformats.org/officeDocument/2006/relationships/image" Target="../media/image28.svg"/><Relationship Id="rId1" Type="http://schemas.openxmlformats.org/officeDocument/2006/relationships/slideLayout" Target="../slideLayouts/slideLayout7.xml"/><Relationship Id="rId6" Type="http://schemas.openxmlformats.org/officeDocument/2006/relationships/image" Target="../media/image30.svg"/><Relationship Id="rId11" Type="http://schemas.openxmlformats.org/officeDocument/2006/relationships/image" Target="../media/image35.png"/><Relationship Id="rId5" Type="http://schemas.openxmlformats.org/officeDocument/2006/relationships/image" Target="../media/image29.png"/><Relationship Id="rId15" Type="http://schemas.openxmlformats.org/officeDocument/2006/relationships/image" Target="../media/image27.png"/><Relationship Id="rId10" Type="http://schemas.openxmlformats.org/officeDocument/2006/relationships/image" Target="../media/image42.svg"/><Relationship Id="rId4" Type="http://schemas.openxmlformats.org/officeDocument/2006/relationships/image" Target="../media/image26.svg"/><Relationship Id="rId9" Type="http://schemas.openxmlformats.org/officeDocument/2006/relationships/image" Target="../media/image41.png"/><Relationship Id="rId14" Type="http://schemas.openxmlformats.org/officeDocument/2006/relationships/image" Target="../media/image51.png"/></Relationships>
</file>

<file path=ppt/slides/_rels/slide7.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svg"/><Relationship Id="rId3" Type="http://schemas.openxmlformats.org/officeDocument/2006/relationships/image" Target="../media/image26.svg"/><Relationship Id="rId7" Type="http://schemas.openxmlformats.org/officeDocument/2006/relationships/image" Target="../media/image30.svg"/><Relationship Id="rId12" Type="http://schemas.openxmlformats.org/officeDocument/2006/relationships/image" Target="../media/image35.pn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29.png"/><Relationship Id="rId11" Type="http://schemas.openxmlformats.org/officeDocument/2006/relationships/image" Target="../media/image42.svg"/><Relationship Id="rId5" Type="http://schemas.openxmlformats.org/officeDocument/2006/relationships/image" Target="../media/image28.svg"/><Relationship Id="rId10" Type="http://schemas.openxmlformats.org/officeDocument/2006/relationships/image" Target="../media/image41.png"/><Relationship Id="rId4" Type="http://schemas.openxmlformats.org/officeDocument/2006/relationships/image" Target="../media/image27.png"/><Relationship Id="rId9" Type="http://schemas.openxmlformats.org/officeDocument/2006/relationships/image" Target="../media/image32.svg"/><Relationship Id="rId14" Type="http://schemas.openxmlformats.org/officeDocument/2006/relationships/image" Target="../media/image53.png"/></Relationships>
</file>

<file path=ppt/slides/_rels/slide8.xml.rels><?xml version="1.0" encoding="UTF-8" standalone="yes"?>
<Relationships xmlns="http://schemas.openxmlformats.org/package/2006/relationships"><Relationship Id="rId8" Type="http://schemas.openxmlformats.org/officeDocument/2006/relationships/image" Target="../media/image41.png"/><Relationship Id="rId13" Type="http://schemas.openxmlformats.org/officeDocument/2006/relationships/image" Target="../media/image55.png"/><Relationship Id="rId3" Type="http://schemas.openxmlformats.org/officeDocument/2006/relationships/image" Target="../media/image28.svg"/><Relationship Id="rId7" Type="http://schemas.openxmlformats.org/officeDocument/2006/relationships/image" Target="../media/image32.svg"/><Relationship Id="rId12" Type="http://schemas.openxmlformats.org/officeDocument/2006/relationships/image" Target="../media/image54.png"/><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31.png"/><Relationship Id="rId11" Type="http://schemas.openxmlformats.org/officeDocument/2006/relationships/image" Target="../media/image36.svg"/><Relationship Id="rId5" Type="http://schemas.openxmlformats.org/officeDocument/2006/relationships/image" Target="../media/image30.sv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42.svg"/></Relationships>
</file>

<file path=ppt/slides/_rels/slide9.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svg"/><Relationship Id="rId7" Type="http://schemas.openxmlformats.org/officeDocument/2006/relationships/image" Target="../media/image30.svg"/><Relationship Id="rId12" Type="http://schemas.openxmlformats.org/officeDocument/2006/relationships/image" Target="../media/image56.pn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29.png"/><Relationship Id="rId11" Type="http://schemas.openxmlformats.org/officeDocument/2006/relationships/image" Target="../media/image36.svg"/><Relationship Id="rId5" Type="http://schemas.openxmlformats.org/officeDocument/2006/relationships/image" Target="../media/image28.svg"/><Relationship Id="rId10" Type="http://schemas.openxmlformats.org/officeDocument/2006/relationships/image" Target="../media/image35.png"/><Relationship Id="rId4" Type="http://schemas.openxmlformats.org/officeDocument/2006/relationships/image" Target="../media/image27.png"/><Relationship Id="rId9" Type="http://schemas.openxmlformats.org/officeDocument/2006/relationships/image" Target="../media/image3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6528733" y="-114300"/>
            <a:ext cx="3432328" cy="1029698"/>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985858" y="700085"/>
            <a:ext cx="1497362" cy="1571659"/>
          </a:xfrm>
          <a:prstGeom prst="rect">
            <a:avLst/>
          </a:prstGeom>
        </p:spPr>
      </p:pic>
      <p:pic>
        <p:nvPicPr>
          <p:cNvPr id="6" name="Picture 6"/>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4953867" y="1268161"/>
            <a:ext cx="850914" cy="850914"/>
          </a:xfrm>
          <a:prstGeom prst="rect">
            <a:avLst/>
          </a:prstGeom>
        </p:spPr>
      </p:pic>
      <p:pic>
        <p:nvPicPr>
          <p:cNvPr id="7" name="Picture 7"/>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8610600" y="9410700"/>
            <a:ext cx="1799623" cy="984885"/>
          </a:xfrm>
          <a:prstGeom prst="rect">
            <a:avLst/>
          </a:prstGeom>
        </p:spPr>
      </p:pic>
      <p:pic>
        <p:nvPicPr>
          <p:cNvPr id="28" name="Picture 28"/>
          <p:cNvPicPr>
            <a:picLocks noChangeAspect="1"/>
          </p:cNvPicPr>
          <p:nvPr/>
        </p:nvPicPr>
        <p:blipFill>
          <a:blip r:embed="rId10"/>
          <a:srcRect/>
          <a:stretch>
            <a:fillRect/>
          </a:stretch>
        </p:blipFill>
        <p:spPr>
          <a:xfrm>
            <a:off x="0" y="35992"/>
            <a:ext cx="3580531" cy="2240389"/>
          </a:xfrm>
          <a:prstGeom prst="rect">
            <a:avLst/>
          </a:prstGeom>
        </p:spPr>
      </p:pic>
      <p:sp>
        <p:nvSpPr>
          <p:cNvPr id="30" name="TextBox 30"/>
          <p:cNvSpPr txBox="1"/>
          <p:nvPr/>
        </p:nvSpPr>
        <p:spPr>
          <a:xfrm>
            <a:off x="396820" y="2731014"/>
            <a:ext cx="10488393" cy="2462213"/>
          </a:xfrm>
          <a:prstGeom prst="rect">
            <a:avLst/>
          </a:prstGeom>
        </p:spPr>
        <p:txBody>
          <a:bodyPr lIns="0" tIns="0" rIns="0" bIns="0" rtlCol="0" anchor="t">
            <a:spAutoFit/>
          </a:bodyPr>
          <a:lstStyle/>
          <a:p>
            <a:pPr algn="ctr">
              <a:lnSpc>
                <a:spcPts val="9644"/>
              </a:lnSpc>
            </a:pPr>
            <a:r>
              <a:rPr lang="en-US" sz="8037" dirty="0">
                <a:solidFill>
                  <a:srgbClr val="050A30"/>
                </a:solidFill>
                <a:latin typeface="Agrandir Narrow Bold"/>
              </a:rPr>
              <a:t>Build a Similar Images Finder ML Project</a:t>
            </a:r>
          </a:p>
        </p:txBody>
      </p:sp>
      <p:sp>
        <p:nvSpPr>
          <p:cNvPr id="32" name="TextBox 32"/>
          <p:cNvSpPr txBox="1"/>
          <p:nvPr/>
        </p:nvSpPr>
        <p:spPr>
          <a:xfrm>
            <a:off x="-251546" y="8045906"/>
            <a:ext cx="3954820" cy="492443"/>
          </a:xfrm>
          <a:prstGeom prst="rect">
            <a:avLst/>
          </a:prstGeom>
        </p:spPr>
        <p:txBody>
          <a:bodyPr wrap="square" lIns="0" tIns="0" rIns="0" bIns="0" rtlCol="0" anchor="t">
            <a:spAutoFit/>
          </a:bodyPr>
          <a:lstStyle/>
          <a:p>
            <a:pPr algn="ctr"/>
            <a:r>
              <a:rPr lang="en-US" sz="3200" dirty="0">
                <a:solidFill>
                  <a:srgbClr val="000000"/>
                </a:solidFill>
                <a:latin typeface="Canva Sans"/>
              </a:rPr>
              <a:t>SUMIT KUMAR</a:t>
            </a:r>
          </a:p>
        </p:txBody>
      </p:sp>
      <p:sp>
        <p:nvSpPr>
          <p:cNvPr id="33" name="TextBox 33"/>
          <p:cNvSpPr txBox="1"/>
          <p:nvPr/>
        </p:nvSpPr>
        <p:spPr>
          <a:xfrm>
            <a:off x="226042" y="8732995"/>
            <a:ext cx="3128445" cy="492443"/>
          </a:xfrm>
          <a:prstGeom prst="rect">
            <a:avLst/>
          </a:prstGeom>
        </p:spPr>
        <p:txBody>
          <a:bodyPr wrap="square" lIns="0" tIns="0" rIns="0" bIns="0" rtlCol="0" anchor="t">
            <a:spAutoFit/>
          </a:bodyPr>
          <a:lstStyle/>
          <a:p>
            <a:pPr algn="ctr"/>
            <a:r>
              <a:rPr lang="en-US" sz="3200" dirty="0">
                <a:solidFill>
                  <a:srgbClr val="000000"/>
                </a:solidFill>
                <a:latin typeface="Canva Sans"/>
              </a:rPr>
              <a:t>RAHUL PATHAK </a:t>
            </a:r>
          </a:p>
        </p:txBody>
      </p:sp>
      <p:sp>
        <p:nvSpPr>
          <p:cNvPr id="34" name="TextBox 34"/>
          <p:cNvSpPr txBox="1"/>
          <p:nvPr/>
        </p:nvSpPr>
        <p:spPr>
          <a:xfrm>
            <a:off x="193005" y="9471660"/>
            <a:ext cx="3387526" cy="492443"/>
          </a:xfrm>
          <a:prstGeom prst="rect">
            <a:avLst/>
          </a:prstGeom>
        </p:spPr>
        <p:txBody>
          <a:bodyPr wrap="square" lIns="0" tIns="0" rIns="0" bIns="0" rtlCol="0" anchor="t">
            <a:spAutoFit/>
          </a:bodyPr>
          <a:lstStyle/>
          <a:p>
            <a:pPr algn="ctr"/>
            <a:r>
              <a:rPr lang="en-US" sz="3200" dirty="0">
                <a:solidFill>
                  <a:srgbClr val="000000"/>
                </a:solidFill>
                <a:latin typeface="Canva Sans"/>
              </a:rPr>
              <a:t>RAGHAV MITTAL</a:t>
            </a:r>
          </a:p>
        </p:txBody>
      </p:sp>
      <p:sp>
        <p:nvSpPr>
          <p:cNvPr id="40" name="TextBox 40"/>
          <p:cNvSpPr txBox="1"/>
          <p:nvPr/>
        </p:nvSpPr>
        <p:spPr>
          <a:xfrm>
            <a:off x="-221066" y="5652497"/>
            <a:ext cx="12483220" cy="1189749"/>
          </a:xfrm>
          <a:prstGeom prst="rect">
            <a:avLst/>
          </a:prstGeom>
        </p:spPr>
        <p:txBody>
          <a:bodyPr lIns="0" tIns="0" rIns="0" bIns="0" rtlCol="0" anchor="t">
            <a:spAutoFit/>
          </a:bodyPr>
          <a:lstStyle/>
          <a:p>
            <a:pPr algn="ctr">
              <a:lnSpc>
                <a:spcPts val="4759"/>
              </a:lnSpc>
            </a:pPr>
            <a:r>
              <a:rPr lang="en-US" sz="3399" dirty="0">
                <a:solidFill>
                  <a:srgbClr val="000000"/>
                </a:solidFill>
                <a:latin typeface="Canva Sans"/>
              </a:rPr>
              <a:t>Supervision by: </a:t>
            </a:r>
            <a:r>
              <a:rPr lang="en-IN" sz="3600" b="0" i="0" dirty="0">
                <a:solidFill>
                  <a:srgbClr val="333333"/>
                </a:solidFill>
                <a:effectLst/>
                <a:latin typeface="NeoSansStd-Regular"/>
              </a:rPr>
              <a:t>Mr. Ankur Chaturvedi</a:t>
            </a:r>
          </a:p>
          <a:p>
            <a:pPr algn="ctr">
              <a:lnSpc>
                <a:spcPts val="4759"/>
              </a:lnSpc>
            </a:pPr>
            <a:endParaRPr lang="en-US" sz="3399" dirty="0">
              <a:solidFill>
                <a:srgbClr val="000000"/>
              </a:solidFill>
              <a:latin typeface="Canva Sans"/>
            </a:endParaRPr>
          </a:p>
        </p:txBody>
      </p:sp>
      <p:pic>
        <p:nvPicPr>
          <p:cNvPr id="42" name="Picture 29"/>
          <p:cNvPicPr>
            <a:picLocks noChangeAspect="1"/>
          </p:cNvPicPr>
          <p:nvPr/>
        </p:nvPicPr>
        <p:blipFill>
          <a:blip r:embed="rId11"/>
          <a:srcRect/>
          <a:stretch>
            <a:fillRect/>
          </a:stretch>
        </p:blipFill>
        <p:spPr>
          <a:xfrm>
            <a:off x="14358494" y="0"/>
            <a:ext cx="3929506" cy="2277781"/>
          </a:xfrm>
          <a:prstGeom prst="rect">
            <a:avLst/>
          </a:prstGeom>
        </p:spPr>
      </p:pic>
      <p:pic>
        <p:nvPicPr>
          <p:cNvPr id="4098" name="Picture 2" descr="Free Vector | Character faces icons">
            <a:extLst>
              <a:ext uri="{FF2B5EF4-FFF2-40B4-BE49-F238E27FC236}">
                <a16:creationId xmlns:a16="http://schemas.microsoft.com/office/drawing/2014/main" id="{460F32D7-A6FB-DAF9-0CCA-9C65296C9647}"/>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0985858" y="2933700"/>
            <a:ext cx="6684962" cy="594516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scene3d>
            <a:camera prst="orthographicFront">
              <a:rot lat="0" lon="0" rev="0"/>
            </a:camera>
            <a:lightRig rig="glow" dir="t">
              <a:rot lat="0" lon="0" rev="14100000"/>
            </a:lightRig>
          </a:scene3d>
          <a:sp3d prstMaterial="softEdge">
            <a:bevelT w="127000" prst="artDeco"/>
          </a:sp3d>
        </p:spPr>
      </p:pic>
      <p:pic>
        <p:nvPicPr>
          <p:cNvPr id="3" name="Picture 2">
            <a:extLst>
              <a:ext uri="{FF2B5EF4-FFF2-40B4-BE49-F238E27FC236}">
                <a16:creationId xmlns:a16="http://schemas.microsoft.com/office/drawing/2014/main" id="{BA0BE309-D545-674F-F9AE-DBDB06D704E5}"/>
              </a:ext>
            </a:extLst>
          </p:cNvPr>
          <p:cNvPicPr>
            <a:picLocks noChangeAspect="1"/>
          </p:cNvPicPr>
          <p:nvPr/>
        </p:nvPicPr>
        <p:blipFill>
          <a:blip r:embed="rId13"/>
          <a:stretch>
            <a:fillRect/>
          </a:stretch>
        </p:blipFill>
        <p:spPr>
          <a:xfrm>
            <a:off x="4445331" y="760397"/>
            <a:ext cx="1930332" cy="1941490"/>
          </a:xfrm>
          <a:prstGeom prst="ellipse">
            <a:avLst/>
          </a:prstGeom>
          <a:ln>
            <a:noFill/>
          </a:ln>
          <a:effectLst>
            <a:softEdge rad="112500"/>
          </a:effectLst>
        </p:spPr>
      </p:pic>
      <p:sp>
        <p:nvSpPr>
          <p:cNvPr id="2" name="Rectangle 1">
            <a:extLst>
              <a:ext uri="{FF2B5EF4-FFF2-40B4-BE49-F238E27FC236}">
                <a16:creationId xmlns:a16="http://schemas.microsoft.com/office/drawing/2014/main" id="{D5853BE6-AA3E-16B5-24D8-4A0676C74C53}"/>
              </a:ext>
            </a:extLst>
          </p:cNvPr>
          <p:cNvSpPr/>
          <p:nvPr/>
        </p:nvSpPr>
        <p:spPr>
          <a:xfrm>
            <a:off x="-145946" y="6998792"/>
            <a:ext cx="5003835" cy="923330"/>
          </a:xfrm>
          <a:prstGeom prst="rect">
            <a:avLst/>
          </a:prstGeom>
          <a:noFill/>
        </p:spPr>
        <p:txBody>
          <a:bodyPr wrap="squar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 Team Members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2" name="Group 2"/>
          <p:cNvGrpSpPr/>
          <p:nvPr/>
        </p:nvGrpSpPr>
        <p:grpSpPr>
          <a:xfrm>
            <a:off x="6174540" y="1170089"/>
            <a:ext cx="5945553" cy="910677"/>
            <a:chOff x="0" y="0"/>
            <a:chExt cx="2933248" cy="359380"/>
          </a:xfrm>
        </p:grpSpPr>
        <p:sp>
          <p:nvSpPr>
            <p:cNvPr id="23"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2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2" name="AutoShape 2"/>
          <p:cNvSpPr/>
          <p:nvPr/>
        </p:nvSpPr>
        <p:spPr>
          <a:xfrm>
            <a:off x="4661971" y="1706024"/>
            <a:ext cx="1346898" cy="0"/>
          </a:xfrm>
          <a:prstGeom prst="line">
            <a:avLst/>
          </a:prstGeom>
          <a:ln w="47625" cap="flat">
            <a:solidFill>
              <a:srgbClr val="050A30"/>
            </a:solidFill>
            <a:prstDash val="solid"/>
            <a:headEnd type="none" w="sm" len="sm"/>
            <a:tailEnd type="none" w="sm" len="sm"/>
          </a:ln>
        </p:spPr>
      </p:sp>
      <p:sp>
        <p:nvSpPr>
          <p:cNvPr id="4" name="TextBox 4"/>
          <p:cNvSpPr txBox="1"/>
          <p:nvPr/>
        </p:nvSpPr>
        <p:spPr>
          <a:xfrm>
            <a:off x="5982215" y="1128266"/>
            <a:ext cx="6323570" cy="952500"/>
          </a:xfrm>
          <a:prstGeom prst="rect">
            <a:avLst/>
          </a:prstGeom>
        </p:spPr>
        <p:txBody>
          <a:bodyPr lIns="0" tIns="0" rIns="0" bIns="0" rtlCol="0" anchor="t">
            <a:spAutoFit/>
          </a:bodyPr>
          <a:lstStyle/>
          <a:p>
            <a:pPr algn="ctr">
              <a:lnSpc>
                <a:spcPts val="6305"/>
              </a:lnSpc>
              <a:spcBef>
                <a:spcPct val="0"/>
              </a:spcBef>
            </a:pPr>
            <a:r>
              <a:rPr lang="en-US" sz="5254" dirty="0">
                <a:solidFill>
                  <a:srgbClr val="050A30"/>
                </a:solidFill>
                <a:latin typeface="Agrandir Narrow Bold"/>
              </a:rPr>
              <a:t>Literature Reviews</a:t>
            </a:r>
          </a:p>
        </p:txBody>
      </p:sp>
      <p:sp>
        <p:nvSpPr>
          <p:cNvPr id="5" name="TextBox 5"/>
          <p:cNvSpPr txBox="1"/>
          <p:nvPr/>
        </p:nvSpPr>
        <p:spPr>
          <a:xfrm>
            <a:off x="196338" y="4588227"/>
            <a:ext cx="8931266" cy="4300986"/>
          </a:xfrm>
          <a:prstGeom prst="rect">
            <a:avLst/>
          </a:prstGeom>
        </p:spPr>
        <p:txBody>
          <a:bodyPr lIns="0" tIns="0" rIns="0" bIns="0" rtlCol="0" anchor="t">
            <a:spAutoFit/>
          </a:bodyPr>
          <a:lstStyle/>
          <a:p>
            <a:pPr marL="428345" lvl="1" indent="-214173">
              <a:buFont typeface="Arial"/>
              <a:buChar char="•"/>
            </a:pPr>
            <a:r>
              <a:rPr lang="en-US" sz="2800" b="1" dirty="0">
                <a:solidFill>
                  <a:srgbClr val="050A30"/>
                </a:solidFill>
                <a:latin typeface="Agrandir Narrow"/>
              </a:rPr>
              <a:t>Data Set Used : </a:t>
            </a:r>
            <a:r>
              <a:rPr lang="en-US" sz="1983" dirty="0">
                <a:solidFill>
                  <a:srgbClr val="050A30"/>
                </a:solidFill>
                <a:latin typeface="Agrandir Narrow"/>
              </a:rPr>
              <a:t>Set of Images</a:t>
            </a:r>
          </a:p>
          <a:p>
            <a:pPr marL="214172" lvl="1"/>
            <a:endParaRPr lang="en-US" sz="1983" dirty="0">
              <a:solidFill>
                <a:srgbClr val="050A30"/>
              </a:solidFill>
              <a:latin typeface="Agrandir Narrow"/>
            </a:endParaRPr>
          </a:p>
          <a:p>
            <a:pPr marL="428345" lvl="1" indent="-214173">
              <a:buFont typeface="Arial"/>
              <a:buChar char="•"/>
            </a:pPr>
            <a:r>
              <a:rPr lang="en-US" sz="2800" b="1" dirty="0">
                <a:solidFill>
                  <a:srgbClr val="050A30"/>
                </a:solidFill>
                <a:latin typeface="Agrandir Narrow"/>
              </a:rPr>
              <a:t>Proposed Methods :</a:t>
            </a:r>
          </a:p>
          <a:p>
            <a:pPr marL="214172" lvl="1"/>
            <a:r>
              <a:rPr lang="en-US" sz="2800" b="1" dirty="0">
                <a:solidFill>
                  <a:srgbClr val="050A30"/>
                </a:solidFill>
                <a:latin typeface="Agrandir Narrow"/>
              </a:rPr>
              <a:t> </a:t>
            </a:r>
            <a:r>
              <a:rPr lang="en-IN" sz="2400" i="0" dirty="0">
                <a:solidFill>
                  <a:srgbClr val="292929"/>
                </a:solidFill>
                <a:effectLst/>
                <a:latin typeface="sohne"/>
              </a:rPr>
              <a:t>measure Image Similarity ,</a:t>
            </a:r>
            <a:r>
              <a:rPr kumimoji="0" lang="en-US" altLang="en-US" sz="2400" i="0" u="none" strike="noStrike" cap="none" normalizeH="0" baseline="0" dirty="0">
                <a:ln>
                  <a:noFill/>
                </a:ln>
                <a:solidFill>
                  <a:srgbClr val="292929"/>
                </a:solidFill>
                <a:effectLst/>
                <a:latin typeface="source-code-pro"/>
              </a:rPr>
              <a:t> </a:t>
            </a:r>
            <a:r>
              <a:rPr kumimoji="0" lang="en-US" altLang="en-US" sz="2400" i="0" u="none" strike="noStrike" cap="none" normalizeH="0" baseline="0" dirty="0" err="1">
                <a:ln>
                  <a:noFill/>
                </a:ln>
                <a:solidFill>
                  <a:srgbClr val="292929"/>
                </a:solidFill>
                <a:effectLst/>
                <a:latin typeface="source-code-pro"/>
              </a:rPr>
              <a:t>euclidean</a:t>
            </a:r>
            <a:r>
              <a:rPr kumimoji="0" lang="en-US" altLang="en-US" sz="2400" i="0" u="none" strike="noStrike" cap="none" normalizeH="0" baseline="0" dirty="0">
                <a:ln>
                  <a:noFill/>
                </a:ln>
                <a:solidFill>
                  <a:srgbClr val="292929"/>
                </a:solidFill>
                <a:effectLst/>
                <a:latin typeface="source-serif-pro"/>
              </a:rPr>
              <a:t> distance, cosine similarity</a:t>
            </a:r>
            <a:r>
              <a:rPr kumimoji="0" lang="en-US" altLang="en-US" sz="2400" i="0" u="none" strike="noStrike" cap="none" normalizeH="0" baseline="0" dirty="0">
                <a:ln>
                  <a:noFill/>
                </a:ln>
                <a:solidFill>
                  <a:schemeClr val="tx1"/>
                </a:solidFill>
                <a:effectLst/>
              </a:rPr>
              <a:t> </a:t>
            </a:r>
            <a:r>
              <a:rPr lang="en-US" sz="2400" dirty="0">
                <a:solidFill>
                  <a:srgbClr val="050A30"/>
                </a:solidFill>
                <a:latin typeface="Agrandir Narrow"/>
              </a:rPr>
              <a:t>    </a:t>
            </a:r>
          </a:p>
          <a:p>
            <a:pPr marL="214172" lvl="1"/>
            <a:r>
              <a:rPr lang="en-US" sz="1983" dirty="0">
                <a:solidFill>
                  <a:srgbClr val="050A30"/>
                </a:solidFill>
                <a:latin typeface="Agrandir Narrow"/>
              </a:rPr>
              <a:t>                                  </a:t>
            </a:r>
          </a:p>
          <a:p>
            <a:pPr marL="428345" lvl="1" indent="-214173">
              <a:buFont typeface="Arial"/>
              <a:buChar char="•"/>
            </a:pPr>
            <a:r>
              <a:rPr lang="en-US" sz="2800" b="1" dirty="0">
                <a:solidFill>
                  <a:srgbClr val="050A30"/>
                </a:solidFill>
                <a:latin typeface="Agrandir Narrow"/>
              </a:rPr>
              <a:t>Results Parameters with Accuracy : </a:t>
            </a:r>
          </a:p>
          <a:p>
            <a:pPr marL="214172" lvl="1"/>
            <a:r>
              <a:rPr lang="en-US" sz="2000" b="0" i="0" dirty="0">
                <a:solidFill>
                  <a:srgbClr val="292929"/>
                </a:solidFill>
                <a:effectLst/>
                <a:latin typeface="source-serif-pro"/>
              </a:rPr>
              <a:t>The smaller the value more similar the images.</a:t>
            </a:r>
          </a:p>
          <a:p>
            <a:pPr marL="428345" lvl="1" indent="-214173">
              <a:buFont typeface="Arial"/>
              <a:buChar char="•"/>
            </a:pPr>
            <a:endParaRPr lang="en-US" sz="1983" dirty="0">
              <a:solidFill>
                <a:srgbClr val="050A30"/>
              </a:solidFill>
              <a:latin typeface="Agrandir Narrow"/>
            </a:endParaRPr>
          </a:p>
          <a:p>
            <a:pPr marL="428345" lvl="1" indent="-214173">
              <a:buFont typeface="Arial"/>
              <a:buChar char="•"/>
            </a:pPr>
            <a:r>
              <a:rPr lang="en-US" sz="2800" b="1" dirty="0">
                <a:solidFill>
                  <a:srgbClr val="050A30"/>
                </a:solidFill>
                <a:latin typeface="Agrandir Narrow"/>
              </a:rPr>
              <a:t>Future Work :  </a:t>
            </a:r>
          </a:p>
          <a:p>
            <a:pPr marL="214172" lvl="1"/>
            <a:r>
              <a:rPr lang="en-US" sz="2000" b="0" i="0" dirty="0">
                <a:solidFill>
                  <a:srgbClr val="292929"/>
                </a:solidFill>
                <a:effectLst/>
                <a:latin typeface="source-serif-pro"/>
              </a:rPr>
              <a:t>The approaches covered in this article can be easily applied to other Machine Learning areas like text, video, audio, or even tabular data. Every model that outputs a feature vector is suitable.</a:t>
            </a:r>
            <a:endParaRPr lang="en-US" sz="1983" dirty="0">
              <a:solidFill>
                <a:srgbClr val="050A30"/>
              </a:solidFill>
              <a:latin typeface="Agrandir Narrow"/>
            </a:endParaRPr>
          </a:p>
        </p:txBody>
      </p:sp>
      <p:sp>
        <p:nvSpPr>
          <p:cNvPr id="6" name="TextBox 6"/>
          <p:cNvSpPr txBox="1"/>
          <p:nvPr/>
        </p:nvSpPr>
        <p:spPr>
          <a:xfrm>
            <a:off x="248136" y="3064509"/>
            <a:ext cx="14306061" cy="1290225"/>
          </a:xfrm>
          <a:prstGeom prst="rect">
            <a:avLst/>
          </a:prstGeom>
        </p:spPr>
        <p:txBody>
          <a:bodyPr wrap="square" lIns="0" tIns="0" rIns="0" bIns="0" rtlCol="0" anchor="t">
            <a:spAutoFit/>
          </a:bodyPr>
          <a:lstStyle/>
          <a:p>
            <a:pPr algn="ctr">
              <a:lnSpc>
                <a:spcPts val="5074"/>
              </a:lnSpc>
              <a:spcBef>
                <a:spcPct val="0"/>
              </a:spcBef>
            </a:pPr>
            <a:r>
              <a:rPr lang="en-US" sz="4400" b="1" i="0" dirty="0">
                <a:solidFill>
                  <a:srgbClr val="292929"/>
                </a:solidFill>
                <a:effectLst/>
                <a:latin typeface="sohne"/>
              </a:rPr>
              <a:t> Implement Image Similarity Using Deep Learning</a:t>
            </a:r>
          </a:p>
          <a:p>
            <a:pPr marL="0" lvl="0" indent="0" algn="ctr">
              <a:lnSpc>
                <a:spcPts val="5074"/>
              </a:lnSpc>
              <a:spcBef>
                <a:spcPct val="0"/>
              </a:spcBef>
            </a:pPr>
            <a:endParaRPr lang="en-US" sz="4228" dirty="0">
              <a:solidFill>
                <a:srgbClr val="050A30"/>
              </a:solidFill>
              <a:latin typeface="Agrandir Narrow Bold"/>
            </a:endParaRPr>
          </a:p>
        </p:txBody>
      </p:sp>
      <p:sp>
        <p:nvSpPr>
          <p:cNvPr id="7" name="AutoShape 7"/>
          <p:cNvSpPr/>
          <p:nvPr/>
        </p:nvSpPr>
        <p:spPr>
          <a:xfrm rot="5400000">
            <a:off x="4010398" y="2309972"/>
            <a:ext cx="1255520" cy="0"/>
          </a:xfrm>
          <a:prstGeom prst="line">
            <a:avLst/>
          </a:prstGeom>
          <a:ln w="47625" cap="flat">
            <a:solidFill>
              <a:srgbClr val="050A30"/>
            </a:solidFill>
            <a:prstDash val="solid"/>
            <a:headEnd type="none" w="sm" len="sm"/>
            <a:tailEnd type="triangle" w="lg" len="med"/>
          </a:ln>
        </p:spPr>
      </p:sp>
      <p:pic>
        <p:nvPicPr>
          <p:cNvPr id="9" name="Picture 9"/>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34281" y="9228709"/>
            <a:ext cx="884546" cy="897892"/>
          </a:xfrm>
          <a:prstGeom prst="rect">
            <a:avLst/>
          </a:prstGeom>
        </p:spPr>
      </p:pic>
      <p:pic>
        <p:nvPicPr>
          <p:cNvPr id="10" name="Picture 10"/>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6687800" y="9009224"/>
            <a:ext cx="1454610" cy="1117377"/>
          </a:xfrm>
          <a:prstGeom prst="rect">
            <a:avLst/>
          </a:prstGeom>
        </p:spPr>
      </p:pic>
      <p:pic>
        <p:nvPicPr>
          <p:cNvPr id="11" name="Picture 11"/>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4517" y="1781918"/>
            <a:ext cx="1561364" cy="854492"/>
          </a:xfrm>
          <a:prstGeom prst="rect">
            <a:avLst/>
          </a:prstGeom>
        </p:spPr>
      </p:pic>
      <p:pic>
        <p:nvPicPr>
          <p:cNvPr id="12" name="Picture 12"/>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13" name="Picture 13"/>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670958" y="1028700"/>
            <a:ext cx="1588342" cy="1667153"/>
          </a:xfrm>
          <a:prstGeom prst="rect">
            <a:avLst/>
          </a:prstGeom>
        </p:spPr>
      </p:pic>
      <p:pic>
        <p:nvPicPr>
          <p:cNvPr id="14" name="Picture 14"/>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5131301" y="177786"/>
            <a:ext cx="850914" cy="850914"/>
          </a:xfrm>
          <a:prstGeom prst="rect">
            <a:avLst/>
          </a:prstGeom>
        </p:spPr>
      </p:pic>
      <p:sp>
        <p:nvSpPr>
          <p:cNvPr id="15" name="TextBox 15"/>
          <p:cNvSpPr txBox="1"/>
          <p:nvPr/>
        </p:nvSpPr>
        <p:spPr>
          <a:xfrm>
            <a:off x="7003494" y="795258"/>
            <a:ext cx="4281011" cy="328936"/>
          </a:xfrm>
          <a:prstGeom prst="rect">
            <a:avLst/>
          </a:prstGeom>
        </p:spPr>
        <p:txBody>
          <a:bodyPr lIns="0" tIns="0" rIns="0" bIns="0" rtlCol="0" anchor="t">
            <a:spAutoFit/>
          </a:bodyPr>
          <a:lstStyle/>
          <a:p>
            <a:pPr algn="ctr">
              <a:lnSpc>
                <a:spcPts val="2800"/>
              </a:lnSpc>
            </a:pPr>
            <a:r>
              <a:rPr lang="en-US" dirty="0">
                <a:solidFill>
                  <a:srgbClr val="050A30"/>
                </a:solidFill>
                <a:latin typeface="Canva Sans"/>
              </a:rPr>
              <a:t>What Others have done in this area</a:t>
            </a:r>
          </a:p>
        </p:txBody>
      </p:sp>
      <p:sp>
        <p:nvSpPr>
          <p:cNvPr id="16" name="TextBox 16"/>
          <p:cNvSpPr txBox="1"/>
          <p:nvPr/>
        </p:nvSpPr>
        <p:spPr>
          <a:xfrm>
            <a:off x="1905000" y="3837532"/>
            <a:ext cx="2509520" cy="356234"/>
          </a:xfrm>
          <a:prstGeom prst="rect">
            <a:avLst/>
          </a:prstGeom>
        </p:spPr>
        <p:txBody>
          <a:bodyPr lIns="0" tIns="0" rIns="0" bIns="0" rtlCol="0" anchor="t">
            <a:spAutoFit/>
          </a:bodyPr>
          <a:lstStyle/>
          <a:p>
            <a:pPr algn="ctr">
              <a:lnSpc>
                <a:spcPts val="2940"/>
              </a:lnSpc>
            </a:pPr>
            <a:r>
              <a:rPr lang="en-US" sz="2100" dirty="0">
                <a:solidFill>
                  <a:srgbClr val="050A30"/>
                </a:solidFill>
                <a:latin typeface="Canva Sans"/>
              </a:rPr>
              <a:t>Year : 2018</a:t>
            </a:r>
          </a:p>
        </p:txBody>
      </p:sp>
      <p:sp>
        <p:nvSpPr>
          <p:cNvPr id="17" name="TextBox 17"/>
          <p:cNvSpPr txBox="1"/>
          <p:nvPr/>
        </p:nvSpPr>
        <p:spPr>
          <a:xfrm>
            <a:off x="11284505" y="3800445"/>
            <a:ext cx="1833245" cy="297179"/>
          </a:xfrm>
          <a:prstGeom prst="rect">
            <a:avLst/>
          </a:prstGeom>
        </p:spPr>
        <p:txBody>
          <a:bodyPr lIns="0" tIns="0" rIns="0" bIns="0" rtlCol="0" anchor="t">
            <a:spAutoFit/>
          </a:bodyPr>
          <a:lstStyle/>
          <a:p>
            <a:pPr algn="ctr">
              <a:lnSpc>
                <a:spcPts val="2520"/>
              </a:lnSpc>
            </a:pPr>
            <a:r>
              <a:rPr lang="en-US" sz="1800" dirty="0">
                <a:solidFill>
                  <a:srgbClr val="050A30"/>
                </a:solidFill>
                <a:latin typeface="Canva Sans"/>
              </a:rPr>
              <a:t>Citation Number</a:t>
            </a:r>
          </a:p>
        </p:txBody>
      </p:sp>
      <p:pic>
        <p:nvPicPr>
          <p:cNvPr id="6149" name="Picture 5">
            <a:extLst>
              <a:ext uri="{FF2B5EF4-FFF2-40B4-BE49-F238E27FC236}">
                <a16:creationId xmlns:a16="http://schemas.microsoft.com/office/drawing/2014/main" id="{36616F3C-E826-2FFC-0367-58ED1C5493FE}"/>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609359" y="3800445"/>
            <a:ext cx="7850258" cy="459369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40" name="Group 2"/>
          <p:cNvGrpSpPr/>
          <p:nvPr/>
        </p:nvGrpSpPr>
        <p:grpSpPr>
          <a:xfrm>
            <a:off x="4748840" y="242555"/>
            <a:ext cx="7705196" cy="982159"/>
            <a:chOff x="0" y="0"/>
            <a:chExt cx="2933248" cy="359380"/>
          </a:xfrm>
        </p:grpSpPr>
        <p:sp>
          <p:nvSpPr>
            <p:cNvPr id="41"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42"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pic>
        <p:nvPicPr>
          <p:cNvPr id="2" name="Picture 2"/>
          <p:cNvPicPr>
            <a:picLocks noChangeAspect="1"/>
          </p:cNvPicPr>
          <p:nvPr/>
        </p:nvPicPr>
        <p:blipFill>
          <a:blip r:embed="rId2">
            <a:alphaModFix amt="50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099668" y="138431"/>
            <a:ext cx="2295901" cy="2376094"/>
          </a:xfrm>
          <a:prstGeom prst="rect">
            <a:avLst/>
          </a:prstGeom>
        </p:spPr>
      </p:pic>
      <p:pic>
        <p:nvPicPr>
          <p:cNvPr id="3" name="Picture 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460291" y="8770797"/>
            <a:ext cx="1048729" cy="1064552"/>
          </a:xfrm>
          <a:prstGeom prst="rect">
            <a:avLst/>
          </a:prstGeom>
        </p:spPr>
      </p:pic>
      <p:pic>
        <p:nvPicPr>
          <p:cNvPr id="4" name="Picture 4"/>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5775908" y="8446501"/>
            <a:ext cx="2395977" cy="1840499"/>
          </a:xfrm>
          <a:prstGeom prst="rect">
            <a:avLst/>
          </a:prstGeom>
        </p:spPr>
      </p:pic>
      <p:pic>
        <p:nvPicPr>
          <p:cNvPr id="5" name="Picture 5"/>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1673309" y="1073020"/>
            <a:ext cx="1561364" cy="854492"/>
          </a:xfrm>
          <a:prstGeom prst="rect">
            <a:avLst/>
          </a:prstGeom>
        </p:spPr>
      </p:pic>
      <p:pic>
        <p:nvPicPr>
          <p:cNvPr id="6" name="Picture 6"/>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965346" y="609345"/>
            <a:ext cx="3432328" cy="1029698"/>
          </a:xfrm>
          <a:prstGeom prst="rect">
            <a:avLst/>
          </a:prstGeom>
        </p:spPr>
      </p:pic>
      <p:pic>
        <p:nvPicPr>
          <p:cNvPr id="7" name="Picture 7"/>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15772279" y="138431"/>
            <a:ext cx="1588342" cy="1667153"/>
          </a:xfrm>
          <a:prstGeom prst="rect">
            <a:avLst/>
          </a:prstGeom>
        </p:spPr>
      </p:pic>
      <p:pic>
        <p:nvPicPr>
          <p:cNvPr id="8" name="Picture 8"/>
          <p:cNvPicPr>
            <a:picLocks noChangeAspect="1"/>
          </p:cNvPicPr>
          <p:nvPr/>
        </p:nvPicPr>
        <p:blipFill>
          <a:blip r:embed="rId14" cstate="print">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p:blipFill>
        <p:spPr>
          <a:xfrm>
            <a:off x="12737031" y="227913"/>
            <a:ext cx="850914" cy="850914"/>
          </a:xfrm>
          <a:prstGeom prst="rect">
            <a:avLst/>
          </a:prstGeom>
        </p:spPr>
      </p:pic>
      <p:grpSp>
        <p:nvGrpSpPr>
          <p:cNvPr id="9" name="Group 9"/>
          <p:cNvGrpSpPr/>
          <p:nvPr/>
        </p:nvGrpSpPr>
        <p:grpSpPr>
          <a:xfrm>
            <a:off x="810262" y="2706511"/>
            <a:ext cx="555114" cy="555114"/>
            <a:chOff x="0" y="0"/>
            <a:chExt cx="812800" cy="812800"/>
          </a:xfrm>
        </p:grpSpPr>
        <p:sp>
          <p:nvSpPr>
            <p:cNvPr id="10" name="Freeform 1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11" name="TextBox 11"/>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750818" y="2656799"/>
            <a:ext cx="555114" cy="527625"/>
            <a:chOff x="0" y="0"/>
            <a:chExt cx="927641" cy="881705"/>
          </a:xfrm>
        </p:grpSpPr>
        <p:sp>
          <p:nvSpPr>
            <p:cNvPr id="13" name="Freeform 13"/>
            <p:cNvSpPr/>
            <p:nvPr/>
          </p:nvSpPr>
          <p:spPr>
            <a:xfrm>
              <a:off x="0" y="0"/>
              <a:ext cx="927641" cy="881705"/>
            </a:xfrm>
            <a:custGeom>
              <a:avLst/>
              <a:gdLst/>
              <a:ahLst/>
              <a:cxnLst/>
              <a:rect l="l" t="t" r="r" b="b"/>
              <a:pathLst>
                <a:path w="927641" h="881705">
                  <a:moveTo>
                    <a:pt x="0" y="0"/>
                  </a:moveTo>
                  <a:lnTo>
                    <a:pt x="927641" y="0"/>
                  </a:lnTo>
                  <a:lnTo>
                    <a:pt x="927641" y="881705"/>
                  </a:lnTo>
                  <a:lnTo>
                    <a:pt x="0" y="881705"/>
                  </a:lnTo>
                  <a:close/>
                </a:path>
              </a:pathLst>
            </a:custGeom>
            <a:solidFill>
              <a:srgbClr val="050A30"/>
            </a:solidFill>
          </p:spPr>
        </p:sp>
        <p:sp>
          <p:nvSpPr>
            <p:cNvPr id="14" name="TextBox 1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871814" y="4451932"/>
            <a:ext cx="555114" cy="555114"/>
            <a:chOff x="0" y="0"/>
            <a:chExt cx="812800" cy="812800"/>
          </a:xfrm>
        </p:grpSpPr>
        <p:sp>
          <p:nvSpPr>
            <p:cNvPr id="16" name="Freeform 1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17" name="TextBox 17"/>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812370" y="4402219"/>
            <a:ext cx="555114" cy="527625"/>
            <a:chOff x="0" y="0"/>
            <a:chExt cx="927641" cy="881705"/>
          </a:xfrm>
        </p:grpSpPr>
        <p:sp>
          <p:nvSpPr>
            <p:cNvPr id="19" name="Freeform 19"/>
            <p:cNvSpPr/>
            <p:nvPr/>
          </p:nvSpPr>
          <p:spPr>
            <a:xfrm>
              <a:off x="0" y="0"/>
              <a:ext cx="927641" cy="881705"/>
            </a:xfrm>
            <a:custGeom>
              <a:avLst/>
              <a:gdLst/>
              <a:ahLst/>
              <a:cxnLst/>
              <a:rect l="l" t="t" r="r" b="b"/>
              <a:pathLst>
                <a:path w="927641" h="881705">
                  <a:moveTo>
                    <a:pt x="0" y="0"/>
                  </a:moveTo>
                  <a:lnTo>
                    <a:pt x="927641" y="0"/>
                  </a:lnTo>
                  <a:lnTo>
                    <a:pt x="927641" y="881705"/>
                  </a:lnTo>
                  <a:lnTo>
                    <a:pt x="0" y="881705"/>
                  </a:lnTo>
                  <a:close/>
                </a:path>
              </a:pathLst>
            </a:custGeom>
            <a:solidFill>
              <a:srgbClr val="050A30"/>
            </a:solidFill>
          </p:spPr>
        </p:sp>
        <p:sp>
          <p:nvSpPr>
            <p:cNvPr id="20" name="TextBox 20"/>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pic>
        <p:nvPicPr>
          <p:cNvPr id="33" name="Picture 33"/>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rcRect/>
          <a:stretch>
            <a:fillRect/>
          </a:stretch>
        </p:blipFill>
        <p:spPr>
          <a:xfrm>
            <a:off x="2536207" y="568619"/>
            <a:ext cx="1499787" cy="1499787"/>
          </a:xfrm>
          <a:prstGeom prst="rect">
            <a:avLst/>
          </a:prstGeom>
        </p:spPr>
      </p:pic>
      <p:sp>
        <p:nvSpPr>
          <p:cNvPr id="34" name="TextBox 34"/>
          <p:cNvSpPr txBox="1"/>
          <p:nvPr/>
        </p:nvSpPr>
        <p:spPr>
          <a:xfrm>
            <a:off x="1661399" y="2630311"/>
            <a:ext cx="9394083" cy="910249"/>
          </a:xfrm>
          <a:prstGeom prst="rect">
            <a:avLst/>
          </a:prstGeom>
        </p:spPr>
        <p:txBody>
          <a:bodyPr lIns="0" tIns="0" rIns="0" bIns="0" rtlCol="0" anchor="t">
            <a:spAutoFit/>
          </a:bodyPr>
          <a:lstStyle/>
          <a:p>
            <a:pPr marL="0" lvl="0" indent="0">
              <a:lnSpc>
                <a:spcPts val="3565"/>
              </a:lnSpc>
              <a:spcBef>
                <a:spcPct val="0"/>
              </a:spcBef>
            </a:pPr>
            <a:r>
              <a:rPr lang="en-US" sz="2971" b="1" dirty="0">
                <a:solidFill>
                  <a:srgbClr val="050A30"/>
                </a:solidFill>
                <a:latin typeface="Agrandir Narrow"/>
              </a:rPr>
              <a:t>To optimize the Space(ROM-memory) by removing duplicate images.</a:t>
            </a:r>
          </a:p>
        </p:txBody>
      </p:sp>
      <p:sp>
        <p:nvSpPr>
          <p:cNvPr id="35" name="TextBox 35"/>
          <p:cNvSpPr txBox="1"/>
          <p:nvPr/>
        </p:nvSpPr>
        <p:spPr>
          <a:xfrm>
            <a:off x="3968203" y="394480"/>
            <a:ext cx="9266471" cy="611514"/>
          </a:xfrm>
          <a:prstGeom prst="rect">
            <a:avLst/>
          </a:prstGeom>
        </p:spPr>
        <p:txBody>
          <a:bodyPr lIns="0" tIns="0" rIns="0" bIns="0" rtlCol="0" anchor="t">
            <a:spAutoFit/>
          </a:bodyPr>
          <a:lstStyle/>
          <a:p>
            <a:pPr algn="ctr">
              <a:lnSpc>
                <a:spcPts val="4884"/>
              </a:lnSpc>
              <a:spcBef>
                <a:spcPct val="0"/>
              </a:spcBef>
            </a:pPr>
            <a:r>
              <a:rPr lang="en-US" sz="4070" dirty="0">
                <a:solidFill>
                  <a:srgbClr val="050A30"/>
                </a:solidFill>
                <a:latin typeface="Agrandir Narrow Bold"/>
              </a:rPr>
              <a:t>Motivation </a:t>
            </a:r>
          </a:p>
        </p:txBody>
      </p:sp>
      <p:sp>
        <p:nvSpPr>
          <p:cNvPr id="36" name="TextBox 36"/>
          <p:cNvSpPr txBox="1"/>
          <p:nvPr/>
        </p:nvSpPr>
        <p:spPr>
          <a:xfrm>
            <a:off x="1614063" y="4371366"/>
            <a:ext cx="9394083" cy="470257"/>
          </a:xfrm>
          <a:prstGeom prst="rect">
            <a:avLst/>
          </a:prstGeom>
        </p:spPr>
        <p:txBody>
          <a:bodyPr lIns="0" tIns="0" rIns="0" bIns="0" rtlCol="0" anchor="t">
            <a:spAutoFit/>
          </a:bodyPr>
          <a:lstStyle/>
          <a:p>
            <a:pPr marL="0" lvl="0" indent="0">
              <a:lnSpc>
                <a:spcPts val="3565"/>
              </a:lnSpc>
              <a:spcBef>
                <a:spcPct val="0"/>
              </a:spcBef>
            </a:pPr>
            <a:r>
              <a:rPr lang="en-US" sz="3600" b="1" dirty="0">
                <a:solidFill>
                  <a:srgbClr val="050A30"/>
                </a:solidFill>
                <a:latin typeface="Agrandir Narrow"/>
              </a:rPr>
              <a:t>Memory Game</a:t>
            </a:r>
          </a:p>
        </p:txBody>
      </p:sp>
      <p:pic>
        <p:nvPicPr>
          <p:cNvPr id="7170" name="Picture 2" descr="Premium Vector | Education game for children memory to find similar  pictures of cartoon polo shirt underpants sweater belt slipper glasses cap  jean printable clothes worksheet">
            <a:extLst>
              <a:ext uri="{FF2B5EF4-FFF2-40B4-BE49-F238E27FC236}">
                <a16:creationId xmlns:a16="http://schemas.microsoft.com/office/drawing/2014/main" id="{2DF9FC84-8D9E-7CA3-0EDF-99E3C54DCDD3}"/>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5312761" y="4451932"/>
            <a:ext cx="3058195" cy="190933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7172" name="Picture 4" descr="Microsoft Apps">
            <a:extLst>
              <a:ext uri="{FF2B5EF4-FFF2-40B4-BE49-F238E27FC236}">
                <a16:creationId xmlns:a16="http://schemas.microsoft.com/office/drawing/2014/main" id="{69CEEC40-655C-4338-B10C-144A061842DE}"/>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0896600" y="2669509"/>
            <a:ext cx="2143125" cy="214312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grpSp>
        <p:nvGrpSpPr>
          <p:cNvPr id="48" name="Group 15">
            <a:extLst>
              <a:ext uri="{FF2B5EF4-FFF2-40B4-BE49-F238E27FC236}">
                <a16:creationId xmlns:a16="http://schemas.microsoft.com/office/drawing/2014/main" id="{AF39CA47-BA31-432C-31E6-FEF01EC3EE0E}"/>
              </a:ext>
            </a:extLst>
          </p:cNvPr>
          <p:cNvGrpSpPr/>
          <p:nvPr/>
        </p:nvGrpSpPr>
        <p:grpSpPr>
          <a:xfrm>
            <a:off x="871814" y="6470262"/>
            <a:ext cx="555114" cy="555114"/>
            <a:chOff x="0" y="0"/>
            <a:chExt cx="812800" cy="812800"/>
          </a:xfrm>
        </p:grpSpPr>
        <p:sp>
          <p:nvSpPr>
            <p:cNvPr id="49" name="Freeform 16">
              <a:extLst>
                <a:ext uri="{FF2B5EF4-FFF2-40B4-BE49-F238E27FC236}">
                  <a16:creationId xmlns:a16="http://schemas.microsoft.com/office/drawing/2014/main" id="{B42770BB-6B4D-83AF-C4B1-4A5B0D2450B3}"/>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50" name="TextBox 17">
              <a:extLst>
                <a:ext uri="{FF2B5EF4-FFF2-40B4-BE49-F238E27FC236}">
                  <a16:creationId xmlns:a16="http://schemas.microsoft.com/office/drawing/2014/main" id="{023EEC55-07B7-11B0-9C75-0A4054E9B9BD}"/>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51" name="Group 18">
            <a:extLst>
              <a:ext uri="{FF2B5EF4-FFF2-40B4-BE49-F238E27FC236}">
                <a16:creationId xmlns:a16="http://schemas.microsoft.com/office/drawing/2014/main" id="{45208722-3127-0D11-CAD4-0C6DBC412F66}"/>
              </a:ext>
            </a:extLst>
          </p:cNvPr>
          <p:cNvGrpSpPr/>
          <p:nvPr/>
        </p:nvGrpSpPr>
        <p:grpSpPr>
          <a:xfrm>
            <a:off x="812370" y="6397750"/>
            <a:ext cx="555114" cy="550425"/>
            <a:chOff x="0" y="-38100"/>
            <a:chExt cx="927640" cy="919806"/>
          </a:xfrm>
        </p:grpSpPr>
        <p:sp>
          <p:nvSpPr>
            <p:cNvPr id="52" name="Freeform 19">
              <a:extLst>
                <a:ext uri="{FF2B5EF4-FFF2-40B4-BE49-F238E27FC236}">
                  <a16:creationId xmlns:a16="http://schemas.microsoft.com/office/drawing/2014/main" id="{7702ADEA-868B-49A8-6F2F-91B5B187EBEC}"/>
                </a:ext>
              </a:extLst>
            </p:cNvPr>
            <p:cNvSpPr/>
            <p:nvPr/>
          </p:nvSpPr>
          <p:spPr>
            <a:xfrm>
              <a:off x="0" y="1"/>
              <a:ext cx="927640" cy="881705"/>
            </a:xfrm>
            <a:custGeom>
              <a:avLst/>
              <a:gdLst/>
              <a:ahLst/>
              <a:cxnLst/>
              <a:rect l="l" t="t" r="r" b="b"/>
              <a:pathLst>
                <a:path w="927641" h="881705">
                  <a:moveTo>
                    <a:pt x="0" y="0"/>
                  </a:moveTo>
                  <a:lnTo>
                    <a:pt x="927641" y="0"/>
                  </a:lnTo>
                  <a:lnTo>
                    <a:pt x="927641" y="881705"/>
                  </a:lnTo>
                  <a:lnTo>
                    <a:pt x="0" y="881705"/>
                  </a:lnTo>
                  <a:close/>
                </a:path>
              </a:pathLst>
            </a:custGeom>
            <a:solidFill>
              <a:srgbClr val="050A30"/>
            </a:solidFill>
          </p:spPr>
        </p:sp>
        <p:sp>
          <p:nvSpPr>
            <p:cNvPr id="53" name="TextBox 20">
              <a:extLst>
                <a:ext uri="{FF2B5EF4-FFF2-40B4-BE49-F238E27FC236}">
                  <a16:creationId xmlns:a16="http://schemas.microsoft.com/office/drawing/2014/main" id="{E30130A3-E8B9-73F9-CADF-600F01850FE8}"/>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55" name="TextBox 36">
            <a:extLst>
              <a:ext uri="{FF2B5EF4-FFF2-40B4-BE49-F238E27FC236}">
                <a16:creationId xmlns:a16="http://schemas.microsoft.com/office/drawing/2014/main" id="{E5E8440A-5DCE-A40D-7ABE-228ED77ABFBB}"/>
              </a:ext>
            </a:extLst>
          </p:cNvPr>
          <p:cNvSpPr txBox="1"/>
          <p:nvPr/>
        </p:nvSpPr>
        <p:spPr>
          <a:xfrm>
            <a:off x="1661399" y="6539829"/>
            <a:ext cx="9394083" cy="470257"/>
          </a:xfrm>
          <a:prstGeom prst="rect">
            <a:avLst/>
          </a:prstGeom>
        </p:spPr>
        <p:txBody>
          <a:bodyPr lIns="0" tIns="0" rIns="0" bIns="0" rtlCol="0" anchor="t">
            <a:spAutoFit/>
          </a:bodyPr>
          <a:lstStyle/>
          <a:p>
            <a:pPr marL="0" lvl="0" indent="0">
              <a:lnSpc>
                <a:spcPts val="3565"/>
              </a:lnSpc>
              <a:spcBef>
                <a:spcPct val="0"/>
              </a:spcBef>
            </a:pPr>
            <a:r>
              <a:rPr lang="en-US" sz="3600" b="1" dirty="0">
                <a:solidFill>
                  <a:srgbClr val="050A30"/>
                </a:solidFill>
                <a:latin typeface="Agrandir Narrow"/>
              </a:rPr>
              <a:t>Image Search</a:t>
            </a:r>
          </a:p>
        </p:txBody>
      </p:sp>
      <p:pic>
        <p:nvPicPr>
          <p:cNvPr id="7174" name="Picture 6" descr="11 Best Image Search Engines For Visual Content">
            <a:extLst>
              <a:ext uri="{FF2B5EF4-FFF2-40B4-BE49-F238E27FC236}">
                <a16:creationId xmlns:a16="http://schemas.microsoft.com/office/drawing/2014/main" id="{DB99A44C-8D86-4129-C2B8-1FBB5CC5B31B}"/>
              </a:ext>
            </a:extLst>
          </p:cNvPr>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4741583" y="7025376"/>
            <a:ext cx="5056915" cy="2661534"/>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CAE8FF"/>
        </a:solidFill>
        <a:effectLst/>
      </p:bgPr>
    </p:bg>
    <p:spTree>
      <p:nvGrpSpPr>
        <p:cNvPr id="1" name=""/>
        <p:cNvGrpSpPr/>
        <p:nvPr/>
      </p:nvGrpSpPr>
      <p:grpSpPr>
        <a:xfrm>
          <a:off x="0" y="0"/>
          <a:ext cx="0" cy="0"/>
          <a:chOff x="0" y="0"/>
          <a:chExt cx="0" cy="0"/>
        </a:xfrm>
      </p:grpSpPr>
      <p:grpSp>
        <p:nvGrpSpPr>
          <p:cNvPr id="50" name="Group 2"/>
          <p:cNvGrpSpPr/>
          <p:nvPr/>
        </p:nvGrpSpPr>
        <p:grpSpPr>
          <a:xfrm>
            <a:off x="5432136" y="387956"/>
            <a:ext cx="7015942" cy="1148138"/>
            <a:chOff x="0" y="0"/>
            <a:chExt cx="2933248" cy="359380"/>
          </a:xfrm>
        </p:grpSpPr>
        <p:sp>
          <p:nvSpPr>
            <p:cNvPr id="51"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52"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2" name="Group 2"/>
          <p:cNvGrpSpPr/>
          <p:nvPr/>
        </p:nvGrpSpPr>
        <p:grpSpPr>
          <a:xfrm>
            <a:off x="1927024" y="3210977"/>
            <a:ext cx="420216" cy="434486"/>
            <a:chOff x="0" y="0"/>
            <a:chExt cx="560289" cy="579314"/>
          </a:xfrm>
        </p:grpSpPr>
        <p:grpSp>
          <p:nvGrpSpPr>
            <p:cNvPr id="3" name="Group 3"/>
            <p:cNvGrpSpPr/>
            <p:nvPr/>
          </p:nvGrpSpPr>
          <p:grpSpPr>
            <a:xfrm>
              <a:off x="146330" y="165356"/>
              <a:ext cx="413958" cy="413958"/>
              <a:chOff x="0" y="0"/>
              <a:chExt cx="471015" cy="471015"/>
            </a:xfrm>
          </p:grpSpPr>
          <p:sp>
            <p:nvSpPr>
              <p:cNvPr id="4" name="Freeform 4"/>
              <p:cNvSpPr/>
              <p:nvPr/>
            </p:nvSpPr>
            <p:spPr>
              <a:xfrm>
                <a:off x="0" y="0"/>
                <a:ext cx="471015" cy="471015"/>
              </a:xfrm>
              <a:custGeom>
                <a:avLst/>
                <a:gdLst/>
                <a:ahLst/>
                <a:cxnLst/>
                <a:rect l="l" t="t" r="r" b="b"/>
                <a:pathLst>
                  <a:path w="471015" h="471015">
                    <a:moveTo>
                      <a:pt x="0" y="0"/>
                    </a:moveTo>
                    <a:lnTo>
                      <a:pt x="471015" y="0"/>
                    </a:lnTo>
                    <a:lnTo>
                      <a:pt x="471015" y="471015"/>
                    </a:lnTo>
                    <a:lnTo>
                      <a:pt x="0" y="471015"/>
                    </a:lnTo>
                    <a:close/>
                  </a:path>
                </a:pathLst>
              </a:custGeom>
              <a:solidFill>
                <a:srgbClr val="5CB6F9"/>
              </a:solidFill>
            </p:spPr>
          </p:sp>
          <p:sp>
            <p:nvSpPr>
              <p:cNvPr id="5" name="TextBox 5"/>
              <p:cNvSpPr txBox="1"/>
              <p:nvPr/>
            </p:nvSpPr>
            <p:spPr>
              <a:xfrm>
                <a:off x="0" y="-57150"/>
                <a:ext cx="812800" cy="869950"/>
              </a:xfrm>
              <a:prstGeom prst="rect">
                <a:avLst/>
              </a:prstGeom>
            </p:spPr>
            <p:txBody>
              <a:bodyPr lIns="50800" tIns="50800" rIns="50800" bIns="50800" rtlCol="0" anchor="ctr"/>
              <a:lstStyle/>
              <a:p>
                <a:pPr algn="ctr">
                  <a:lnSpc>
                    <a:spcPts val="3807"/>
                  </a:lnSpc>
                </a:pPr>
                <a:endParaRPr/>
              </a:p>
            </p:txBody>
          </p:sp>
        </p:grpSp>
        <p:grpSp>
          <p:nvGrpSpPr>
            <p:cNvPr id="6" name="Group 6"/>
            <p:cNvGrpSpPr/>
            <p:nvPr/>
          </p:nvGrpSpPr>
          <p:grpSpPr>
            <a:xfrm>
              <a:off x="0" y="0"/>
              <a:ext cx="503501" cy="536334"/>
              <a:chOff x="0" y="0"/>
              <a:chExt cx="531410" cy="566062"/>
            </a:xfrm>
          </p:grpSpPr>
          <p:sp>
            <p:nvSpPr>
              <p:cNvPr id="7" name="Freeform 7"/>
              <p:cNvSpPr/>
              <p:nvPr/>
            </p:nvSpPr>
            <p:spPr>
              <a:xfrm>
                <a:off x="0" y="0"/>
                <a:ext cx="531410" cy="566062"/>
              </a:xfrm>
              <a:custGeom>
                <a:avLst/>
                <a:gdLst/>
                <a:ahLst/>
                <a:cxnLst/>
                <a:rect l="l" t="t" r="r" b="b"/>
                <a:pathLst>
                  <a:path w="531410" h="566062">
                    <a:moveTo>
                      <a:pt x="0" y="0"/>
                    </a:moveTo>
                    <a:lnTo>
                      <a:pt x="531410" y="0"/>
                    </a:lnTo>
                    <a:lnTo>
                      <a:pt x="531410" y="566062"/>
                    </a:lnTo>
                    <a:lnTo>
                      <a:pt x="0" y="566062"/>
                    </a:lnTo>
                    <a:close/>
                  </a:path>
                </a:pathLst>
              </a:custGeom>
              <a:solidFill>
                <a:srgbClr val="050A30"/>
              </a:solidFill>
            </p:spPr>
          </p:sp>
          <p:sp>
            <p:nvSpPr>
              <p:cNvPr id="8" name="TextBox 8"/>
              <p:cNvSpPr txBox="1"/>
              <p:nvPr/>
            </p:nvSpPr>
            <p:spPr>
              <a:xfrm>
                <a:off x="0" y="-57150"/>
                <a:ext cx="812800" cy="869950"/>
              </a:xfrm>
              <a:prstGeom prst="rect">
                <a:avLst/>
              </a:prstGeom>
            </p:spPr>
            <p:txBody>
              <a:bodyPr lIns="50800" tIns="50800" rIns="50800" bIns="50800" rtlCol="0" anchor="ctr"/>
              <a:lstStyle/>
              <a:p>
                <a:pPr algn="ctr">
                  <a:lnSpc>
                    <a:spcPts val="3807"/>
                  </a:lnSpc>
                </a:pPr>
                <a:endParaRPr/>
              </a:p>
            </p:txBody>
          </p:sp>
        </p:grpSp>
      </p:grpSp>
      <p:grpSp>
        <p:nvGrpSpPr>
          <p:cNvPr id="9" name="Group 9"/>
          <p:cNvGrpSpPr/>
          <p:nvPr/>
        </p:nvGrpSpPr>
        <p:grpSpPr>
          <a:xfrm>
            <a:off x="1927024" y="4256646"/>
            <a:ext cx="420216" cy="434486"/>
            <a:chOff x="0" y="0"/>
            <a:chExt cx="560289" cy="579314"/>
          </a:xfrm>
        </p:grpSpPr>
        <p:grpSp>
          <p:nvGrpSpPr>
            <p:cNvPr id="10" name="Group 10"/>
            <p:cNvGrpSpPr/>
            <p:nvPr/>
          </p:nvGrpSpPr>
          <p:grpSpPr>
            <a:xfrm>
              <a:off x="146330" y="165356"/>
              <a:ext cx="413958" cy="413958"/>
              <a:chOff x="0" y="0"/>
              <a:chExt cx="471015" cy="471015"/>
            </a:xfrm>
          </p:grpSpPr>
          <p:sp>
            <p:nvSpPr>
              <p:cNvPr id="11" name="Freeform 11"/>
              <p:cNvSpPr/>
              <p:nvPr/>
            </p:nvSpPr>
            <p:spPr>
              <a:xfrm>
                <a:off x="0" y="0"/>
                <a:ext cx="471015" cy="471015"/>
              </a:xfrm>
              <a:custGeom>
                <a:avLst/>
                <a:gdLst/>
                <a:ahLst/>
                <a:cxnLst/>
                <a:rect l="l" t="t" r="r" b="b"/>
                <a:pathLst>
                  <a:path w="471015" h="471015">
                    <a:moveTo>
                      <a:pt x="0" y="0"/>
                    </a:moveTo>
                    <a:lnTo>
                      <a:pt x="471015" y="0"/>
                    </a:lnTo>
                    <a:lnTo>
                      <a:pt x="471015" y="471015"/>
                    </a:lnTo>
                    <a:lnTo>
                      <a:pt x="0" y="471015"/>
                    </a:lnTo>
                    <a:close/>
                  </a:path>
                </a:pathLst>
              </a:custGeom>
              <a:solidFill>
                <a:srgbClr val="5CB6F9"/>
              </a:solidFill>
            </p:spPr>
          </p:sp>
          <p:sp>
            <p:nvSpPr>
              <p:cNvPr id="12" name="TextBox 12"/>
              <p:cNvSpPr txBox="1"/>
              <p:nvPr/>
            </p:nvSpPr>
            <p:spPr>
              <a:xfrm>
                <a:off x="0" y="-57150"/>
                <a:ext cx="812800" cy="869950"/>
              </a:xfrm>
              <a:prstGeom prst="rect">
                <a:avLst/>
              </a:prstGeom>
            </p:spPr>
            <p:txBody>
              <a:bodyPr lIns="50800" tIns="50800" rIns="50800" bIns="50800" rtlCol="0" anchor="ctr"/>
              <a:lstStyle/>
              <a:p>
                <a:pPr algn="ctr">
                  <a:lnSpc>
                    <a:spcPts val="3807"/>
                  </a:lnSpc>
                </a:pPr>
                <a:endParaRPr/>
              </a:p>
            </p:txBody>
          </p:sp>
        </p:grpSp>
        <p:grpSp>
          <p:nvGrpSpPr>
            <p:cNvPr id="13" name="Group 13"/>
            <p:cNvGrpSpPr/>
            <p:nvPr/>
          </p:nvGrpSpPr>
          <p:grpSpPr>
            <a:xfrm>
              <a:off x="0" y="0"/>
              <a:ext cx="503501" cy="536334"/>
              <a:chOff x="0" y="0"/>
              <a:chExt cx="531410" cy="566062"/>
            </a:xfrm>
          </p:grpSpPr>
          <p:sp>
            <p:nvSpPr>
              <p:cNvPr id="14" name="Freeform 14"/>
              <p:cNvSpPr/>
              <p:nvPr/>
            </p:nvSpPr>
            <p:spPr>
              <a:xfrm>
                <a:off x="0" y="0"/>
                <a:ext cx="531410" cy="566062"/>
              </a:xfrm>
              <a:custGeom>
                <a:avLst/>
                <a:gdLst/>
                <a:ahLst/>
                <a:cxnLst/>
                <a:rect l="l" t="t" r="r" b="b"/>
                <a:pathLst>
                  <a:path w="531410" h="566062">
                    <a:moveTo>
                      <a:pt x="0" y="0"/>
                    </a:moveTo>
                    <a:lnTo>
                      <a:pt x="531410" y="0"/>
                    </a:lnTo>
                    <a:lnTo>
                      <a:pt x="531410" y="566062"/>
                    </a:lnTo>
                    <a:lnTo>
                      <a:pt x="0" y="566062"/>
                    </a:lnTo>
                    <a:close/>
                  </a:path>
                </a:pathLst>
              </a:custGeom>
              <a:solidFill>
                <a:srgbClr val="050A30"/>
              </a:solidFill>
            </p:spPr>
          </p:sp>
          <p:sp>
            <p:nvSpPr>
              <p:cNvPr id="15" name="TextBox 15"/>
              <p:cNvSpPr txBox="1"/>
              <p:nvPr/>
            </p:nvSpPr>
            <p:spPr>
              <a:xfrm>
                <a:off x="0" y="-57150"/>
                <a:ext cx="812800" cy="869950"/>
              </a:xfrm>
              <a:prstGeom prst="rect">
                <a:avLst/>
              </a:prstGeom>
            </p:spPr>
            <p:txBody>
              <a:bodyPr lIns="50800" tIns="50800" rIns="50800" bIns="50800" rtlCol="0" anchor="ctr"/>
              <a:lstStyle/>
              <a:p>
                <a:pPr algn="ctr">
                  <a:lnSpc>
                    <a:spcPts val="3807"/>
                  </a:lnSpc>
                </a:pPr>
                <a:endParaRPr/>
              </a:p>
            </p:txBody>
          </p:sp>
        </p:grpSp>
      </p:grpSp>
      <p:grpSp>
        <p:nvGrpSpPr>
          <p:cNvPr id="16" name="Group 16"/>
          <p:cNvGrpSpPr/>
          <p:nvPr/>
        </p:nvGrpSpPr>
        <p:grpSpPr>
          <a:xfrm>
            <a:off x="1927024" y="6270901"/>
            <a:ext cx="420216" cy="434486"/>
            <a:chOff x="0" y="0"/>
            <a:chExt cx="560289" cy="579314"/>
          </a:xfrm>
        </p:grpSpPr>
        <p:grpSp>
          <p:nvGrpSpPr>
            <p:cNvPr id="17" name="Group 17"/>
            <p:cNvGrpSpPr/>
            <p:nvPr/>
          </p:nvGrpSpPr>
          <p:grpSpPr>
            <a:xfrm>
              <a:off x="146330" y="165356"/>
              <a:ext cx="413958" cy="413958"/>
              <a:chOff x="0" y="0"/>
              <a:chExt cx="471015" cy="471015"/>
            </a:xfrm>
          </p:grpSpPr>
          <p:sp>
            <p:nvSpPr>
              <p:cNvPr id="18" name="Freeform 18"/>
              <p:cNvSpPr/>
              <p:nvPr/>
            </p:nvSpPr>
            <p:spPr>
              <a:xfrm>
                <a:off x="0" y="0"/>
                <a:ext cx="471015" cy="471015"/>
              </a:xfrm>
              <a:custGeom>
                <a:avLst/>
                <a:gdLst/>
                <a:ahLst/>
                <a:cxnLst/>
                <a:rect l="l" t="t" r="r" b="b"/>
                <a:pathLst>
                  <a:path w="471015" h="471015">
                    <a:moveTo>
                      <a:pt x="0" y="0"/>
                    </a:moveTo>
                    <a:lnTo>
                      <a:pt x="471015" y="0"/>
                    </a:lnTo>
                    <a:lnTo>
                      <a:pt x="471015" y="471015"/>
                    </a:lnTo>
                    <a:lnTo>
                      <a:pt x="0" y="471015"/>
                    </a:lnTo>
                    <a:close/>
                  </a:path>
                </a:pathLst>
              </a:custGeom>
              <a:solidFill>
                <a:srgbClr val="5CB6F9"/>
              </a:solidFill>
            </p:spPr>
          </p:sp>
          <p:sp>
            <p:nvSpPr>
              <p:cNvPr id="19" name="TextBox 19"/>
              <p:cNvSpPr txBox="1"/>
              <p:nvPr/>
            </p:nvSpPr>
            <p:spPr>
              <a:xfrm>
                <a:off x="0" y="-57150"/>
                <a:ext cx="812800" cy="869950"/>
              </a:xfrm>
              <a:prstGeom prst="rect">
                <a:avLst/>
              </a:prstGeom>
            </p:spPr>
            <p:txBody>
              <a:bodyPr lIns="50800" tIns="50800" rIns="50800" bIns="50800" rtlCol="0" anchor="ctr"/>
              <a:lstStyle/>
              <a:p>
                <a:pPr algn="ctr">
                  <a:lnSpc>
                    <a:spcPts val="3807"/>
                  </a:lnSpc>
                </a:pPr>
                <a:endParaRPr/>
              </a:p>
            </p:txBody>
          </p:sp>
        </p:grpSp>
        <p:grpSp>
          <p:nvGrpSpPr>
            <p:cNvPr id="20" name="Group 20"/>
            <p:cNvGrpSpPr/>
            <p:nvPr/>
          </p:nvGrpSpPr>
          <p:grpSpPr>
            <a:xfrm>
              <a:off x="0" y="0"/>
              <a:ext cx="503501" cy="536334"/>
              <a:chOff x="0" y="0"/>
              <a:chExt cx="531410" cy="566062"/>
            </a:xfrm>
          </p:grpSpPr>
          <p:sp>
            <p:nvSpPr>
              <p:cNvPr id="21" name="Freeform 21"/>
              <p:cNvSpPr/>
              <p:nvPr/>
            </p:nvSpPr>
            <p:spPr>
              <a:xfrm>
                <a:off x="0" y="0"/>
                <a:ext cx="531410" cy="566062"/>
              </a:xfrm>
              <a:custGeom>
                <a:avLst/>
                <a:gdLst/>
                <a:ahLst/>
                <a:cxnLst/>
                <a:rect l="l" t="t" r="r" b="b"/>
                <a:pathLst>
                  <a:path w="531410" h="566062">
                    <a:moveTo>
                      <a:pt x="0" y="0"/>
                    </a:moveTo>
                    <a:lnTo>
                      <a:pt x="531410" y="0"/>
                    </a:lnTo>
                    <a:lnTo>
                      <a:pt x="531410" y="566062"/>
                    </a:lnTo>
                    <a:lnTo>
                      <a:pt x="0" y="566062"/>
                    </a:lnTo>
                    <a:close/>
                  </a:path>
                </a:pathLst>
              </a:custGeom>
              <a:solidFill>
                <a:srgbClr val="050A30"/>
              </a:solidFill>
            </p:spPr>
          </p:sp>
          <p:sp>
            <p:nvSpPr>
              <p:cNvPr id="22" name="TextBox 22"/>
              <p:cNvSpPr txBox="1"/>
              <p:nvPr/>
            </p:nvSpPr>
            <p:spPr>
              <a:xfrm>
                <a:off x="0" y="-57150"/>
                <a:ext cx="812800" cy="869950"/>
              </a:xfrm>
              <a:prstGeom prst="rect">
                <a:avLst/>
              </a:prstGeom>
            </p:spPr>
            <p:txBody>
              <a:bodyPr lIns="50800" tIns="50800" rIns="50800" bIns="50800" rtlCol="0" anchor="ctr"/>
              <a:lstStyle/>
              <a:p>
                <a:pPr algn="ctr">
                  <a:lnSpc>
                    <a:spcPts val="3807"/>
                  </a:lnSpc>
                </a:pPr>
                <a:endParaRPr/>
              </a:p>
            </p:txBody>
          </p:sp>
        </p:grpSp>
      </p:grpSp>
      <p:grpSp>
        <p:nvGrpSpPr>
          <p:cNvPr id="23" name="Group 23"/>
          <p:cNvGrpSpPr/>
          <p:nvPr/>
        </p:nvGrpSpPr>
        <p:grpSpPr>
          <a:xfrm>
            <a:off x="1927024" y="7301741"/>
            <a:ext cx="420216" cy="434486"/>
            <a:chOff x="0" y="0"/>
            <a:chExt cx="560289" cy="579314"/>
          </a:xfrm>
        </p:grpSpPr>
        <p:grpSp>
          <p:nvGrpSpPr>
            <p:cNvPr id="24" name="Group 24"/>
            <p:cNvGrpSpPr/>
            <p:nvPr/>
          </p:nvGrpSpPr>
          <p:grpSpPr>
            <a:xfrm>
              <a:off x="146330" y="165356"/>
              <a:ext cx="413958" cy="413958"/>
              <a:chOff x="0" y="0"/>
              <a:chExt cx="471015" cy="471015"/>
            </a:xfrm>
          </p:grpSpPr>
          <p:sp>
            <p:nvSpPr>
              <p:cNvPr id="25" name="Freeform 25"/>
              <p:cNvSpPr/>
              <p:nvPr/>
            </p:nvSpPr>
            <p:spPr>
              <a:xfrm>
                <a:off x="0" y="0"/>
                <a:ext cx="471015" cy="471015"/>
              </a:xfrm>
              <a:custGeom>
                <a:avLst/>
                <a:gdLst/>
                <a:ahLst/>
                <a:cxnLst/>
                <a:rect l="l" t="t" r="r" b="b"/>
                <a:pathLst>
                  <a:path w="471015" h="471015">
                    <a:moveTo>
                      <a:pt x="0" y="0"/>
                    </a:moveTo>
                    <a:lnTo>
                      <a:pt x="471015" y="0"/>
                    </a:lnTo>
                    <a:lnTo>
                      <a:pt x="471015" y="471015"/>
                    </a:lnTo>
                    <a:lnTo>
                      <a:pt x="0" y="471015"/>
                    </a:lnTo>
                    <a:close/>
                  </a:path>
                </a:pathLst>
              </a:custGeom>
              <a:solidFill>
                <a:srgbClr val="5CB6F9"/>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807"/>
                  </a:lnSpc>
                </a:pPr>
                <a:endParaRPr/>
              </a:p>
            </p:txBody>
          </p:sp>
        </p:grpSp>
        <p:grpSp>
          <p:nvGrpSpPr>
            <p:cNvPr id="27" name="Group 27"/>
            <p:cNvGrpSpPr/>
            <p:nvPr/>
          </p:nvGrpSpPr>
          <p:grpSpPr>
            <a:xfrm>
              <a:off x="0" y="0"/>
              <a:ext cx="503501" cy="536334"/>
              <a:chOff x="0" y="0"/>
              <a:chExt cx="531410" cy="566062"/>
            </a:xfrm>
          </p:grpSpPr>
          <p:sp>
            <p:nvSpPr>
              <p:cNvPr id="28" name="Freeform 28"/>
              <p:cNvSpPr/>
              <p:nvPr/>
            </p:nvSpPr>
            <p:spPr>
              <a:xfrm>
                <a:off x="0" y="0"/>
                <a:ext cx="531410" cy="566062"/>
              </a:xfrm>
              <a:custGeom>
                <a:avLst/>
                <a:gdLst/>
                <a:ahLst/>
                <a:cxnLst/>
                <a:rect l="l" t="t" r="r" b="b"/>
                <a:pathLst>
                  <a:path w="531410" h="566062">
                    <a:moveTo>
                      <a:pt x="0" y="0"/>
                    </a:moveTo>
                    <a:lnTo>
                      <a:pt x="531410" y="0"/>
                    </a:lnTo>
                    <a:lnTo>
                      <a:pt x="531410" y="566062"/>
                    </a:lnTo>
                    <a:lnTo>
                      <a:pt x="0" y="566062"/>
                    </a:lnTo>
                    <a:close/>
                  </a:path>
                </a:pathLst>
              </a:custGeom>
              <a:solidFill>
                <a:srgbClr val="050A30"/>
              </a:solidFill>
            </p:spPr>
          </p:sp>
          <p:sp>
            <p:nvSpPr>
              <p:cNvPr id="29" name="TextBox 29"/>
              <p:cNvSpPr txBox="1"/>
              <p:nvPr/>
            </p:nvSpPr>
            <p:spPr>
              <a:xfrm>
                <a:off x="0" y="-57150"/>
                <a:ext cx="812800" cy="869950"/>
              </a:xfrm>
              <a:prstGeom prst="rect">
                <a:avLst/>
              </a:prstGeom>
            </p:spPr>
            <p:txBody>
              <a:bodyPr lIns="50800" tIns="50800" rIns="50800" bIns="50800" rtlCol="0" anchor="ctr"/>
              <a:lstStyle/>
              <a:p>
                <a:pPr algn="ctr">
                  <a:lnSpc>
                    <a:spcPts val="3807"/>
                  </a:lnSpc>
                </a:pPr>
                <a:endParaRPr/>
              </a:p>
            </p:txBody>
          </p:sp>
        </p:grpSp>
      </p:grpSp>
      <p:pic>
        <p:nvPicPr>
          <p:cNvPr id="30" name="Picture 30"/>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60291" y="8770797"/>
            <a:ext cx="1048729" cy="1064552"/>
          </a:xfrm>
          <a:prstGeom prst="rect">
            <a:avLst/>
          </a:prstGeom>
        </p:spPr>
      </p:pic>
      <p:pic>
        <p:nvPicPr>
          <p:cNvPr id="31" name="Picture 31"/>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515247" y="8196542"/>
            <a:ext cx="2617042" cy="2010313"/>
          </a:xfrm>
          <a:prstGeom prst="rect">
            <a:avLst/>
          </a:prstGeom>
        </p:spPr>
      </p:pic>
      <p:pic>
        <p:nvPicPr>
          <p:cNvPr id="32" name="Picture 32"/>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4517" y="1781918"/>
            <a:ext cx="1561364" cy="854492"/>
          </a:xfrm>
          <a:prstGeom prst="rect">
            <a:avLst/>
          </a:prstGeom>
        </p:spPr>
      </p:pic>
      <p:pic>
        <p:nvPicPr>
          <p:cNvPr id="33" name="Picture 33"/>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34" name="Picture 34"/>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857475" y="397347"/>
            <a:ext cx="1588342" cy="1667153"/>
          </a:xfrm>
          <a:prstGeom prst="rect">
            <a:avLst/>
          </a:prstGeom>
        </p:spPr>
      </p:pic>
      <p:pic>
        <p:nvPicPr>
          <p:cNvPr id="35" name="Picture 35"/>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4548664" y="1639043"/>
            <a:ext cx="850914" cy="850914"/>
          </a:xfrm>
          <a:prstGeom prst="rect">
            <a:avLst/>
          </a:prstGeom>
        </p:spPr>
      </p:pic>
      <p:grpSp>
        <p:nvGrpSpPr>
          <p:cNvPr id="36" name="Group 36"/>
          <p:cNvGrpSpPr/>
          <p:nvPr/>
        </p:nvGrpSpPr>
        <p:grpSpPr>
          <a:xfrm>
            <a:off x="1904703" y="5304934"/>
            <a:ext cx="420216" cy="434486"/>
            <a:chOff x="0" y="0"/>
            <a:chExt cx="560289" cy="579314"/>
          </a:xfrm>
        </p:grpSpPr>
        <p:grpSp>
          <p:nvGrpSpPr>
            <p:cNvPr id="37" name="Group 37"/>
            <p:cNvGrpSpPr/>
            <p:nvPr/>
          </p:nvGrpSpPr>
          <p:grpSpPr>
            <a:xfrm>
              <a:off x="146330" y="165356"/>
              <a:ext cx="413958" cy="413958"/>
              <a:chOff x="0" y="0"/>
              <a:chExt cx="471015" cy="471015"/>
            </a:xfrm>
          </p:grpSpPr>
          <p:sp>
            <p:nvSpPr>
              <p:cNvPr id="38" name="Freeform 38"/>
              <p:cNvSpPr/>
              <p:nvPr/>
            </p:nvSpPr>
            <p:spPr>
              <a:xfrm>
                <a:off x="0" y="0"/>
                <a:ext cx="471015" cy="471015"/>
              </a:xfrm>
              <a:custGeom>
                <a:avLst/>
                <a:gdLst/>
                <a:ahLst/>
                <a:cxnLst/>
                <a:rect l="l" t="t" r="r" b="b"/>
                <a:pathLst>
                  <a:path w="471015" h="471015">
                    <a:moveTo>
                      <a:pt x="0" y="0"/>
                    </a:moveTo>
                    <a:lnTo>
                      <a:pt x="471015" y="0"/>
                    </a:lnTo>
                    <a:lnTo>
                      <a:pt x="471015" y="471015"/>
                    </a:lnTo>
                    <a:lnTo>
                      <a:pt x="0" y="471015"/>
                    </a:lnTo>
                    <a:close/>
                  </a:path>
                </a:pathLst>
              </a:custGeom>
              <a:solidFill>
                <a:srgbClr val="5CB6F9"/>
              </a:solidFill>
            </p:spPr>
          </p:sp>
          <p:sp>
            <p:nvSpPr>
              <p:cNvPr id="39" name="TextBox 39"/>
              <p:cNvSpPr txBox="1"/>
              <p:nvPr/>
            </p:nvSpPr>
            <p:spPr>
              <a:xfrm>
                <a:off x="0" y="-57150"/>
                <a:ext cx="812800" cy="869950"/>
              </a:xfrm>
              <a:prstGeom prst="rect">
                <a:avLst/>
              </a:prstGeom>
            </p:spPr>
            <p:txBody>
              <a:bodyPr lIns="50800" tIns="50800" rIns="50800" bIns="50800" rtlCol="0" anchor="ctr"/>
              <a:lstStyle/>
              <a:p>
                <a:pPr algn="ctr">
                  <a:lnSpc>
                    <a:spcPts val="3807"/>
                  </a:lnSpc>
                </a:pPr>
                <a:endParaRPr/>
              </a:p>
            </p:txBody>
          </p:sp>
        </p:grpSp>
        <p:grpSp>
          <p:nvGrpSpPr>
            <p:cNvPr id="40" name="Group 40"/>
            <p:cNvGrpSpPr/>
            <p:nvPr/>
          </p:nvGrpSpPr>
          <p:grpSpPr>
            <a:xfrm>
              <a:off x="0" y="0"/>
              <a:ext cx="503501" cy="536334"/>
              <a:chOff x="0" y="0"/>
              <a:chExt cx="531410" cy="566062"/>
            </a:xfrm>
          </p:grpSpPr>
          <p:sp>
            <p:nvSpPr>
              <p:cNvPr id="41" name="Freeform 41"/>
              <p:cNvSpPr/>
              <p:nvPr/>
            </p:nvSpPr>
            <p:spPr>
              <a:xfrm>
                <a:off x="0" y="0"/>
                <a:ext cx="531410" cy="566062"/>
              </a:xfrm>
              <a:custGeom>
                <a:avLst/>
                <a:gdLst/>
                <a:ahLst/>
                <a:cxnLst/>
                <a:rect l="l" t="t" r="r" b="b"/>
                <a:pathLst>
                  <a:path w="531410" h="566062">
                    <a:moveTo>
                      <a:pt x="0" y="0"/>
                    </a:moveTo>
                    <a:lnTo>
                      <a:pt x="531410" y="0"/>
                    </a:lnTo>
                    <a:lnTo>
                      <a:pt x="531410" y="566062"/>
                    </a:lnTo>
                    <a:lnTo>
                      <a:pt x="0" y="566062"/>
                    </a:lnTo>
                    <a:close/>
                  </a:path>
                </a:pathLst>
              </a:custGeom>
              <a:solidFill>
                <a:srgbClr val="050A30"/>
              </a:solidFill>
            </p:spPr>
          </p:sp>
          <p:sp>
            <p:nvSpPr>
              <p:cNvPr id="42" name="TextBox 42"/>
              <p:cNvSpPr txBox="1"/>
              <p:nvPr/>
            </p:nvSpPr>
            <p:spPr>
              <a:xfrm>
                <a:off x="0" y="-57150"/>
                <a:ext cx="812800" cy="869950"/>
              </a:xfrm>
              <a:prstGeom prst="rect">
                <a:avLst/>
              </a:prstGeom>
            </p:spPr>
            <p:txBody>
              <a:bodyPr lIns="50800" tIns="50800" rIns="50800" bIns="50800" rtlCol="0" anchor="ctr"/>
              <a:lstStyle/>
              <a:p>
                <a:pPr algn="ctr">
                  <a:lnSpc>
                    <a:spcPts val="3807"/>
                  </a:lnSpc>
                </a:pPr>
                <a:endParaRPr/>
              </a:p>
            </p:txBody>
          </p:sp>
        </p:grpSp>
      </p:grpSp>
      <p:pic>
        <p:nvPicPr>
          <p:cNvPr id="43" name="Picture 43"/>
          <p:cNvPicPr>
            <a:picLocks noChangeAspect="1"/>
          </p:cNvPicPr>
          <p:nvPr/>
        </p:nvPicPr>
        <p:blipFill>
          <a:blip r:embed="rId14" cstate="print">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p:blipFill>
        <p:spPr>
          <a:xfrm>
            <a:off x="13615317" y="3634093"/>
            <a:ext cx="4484315" cy="4484315"/>
          </a:xfrm>
          <a:prstGeom prst="rect">
            <a:avLst/>
          </a:prstGeom>
        </p:spPr>
      </p:pic>
      <p:sp>
        <p:nvSpPr>
          <p:cNvPr id="44" name="TextBox 44"/>
          <p:cNvSpPr txBox="1"/>
          <p:nvPr/>
        </p:nvSpPr>
        <p:spPr>
          <a:xfrm>
            <a:off x="4974121" y="547688"/>
            <a:ext cx="8189699" cy="828675"/>
          </a:xfrm>
          <a:prstGeom prst="rect">
            <a:avLst/>
          </a:prstGeom>
        </p:spPr>
        <p:txBody>
          <a:bodyPr lIns="0" tIns="0" rIns="0" bIns="0" rtlCol="0" anchor="t">
            <a:spAutoFit/>
          </a:bodyPr>
          <a:lstStyle/>
          <a:p>
            <a:pPr algn="ctr">
              <a:lnSpc>
                <a:spcPts val="5548"/>
              </a:lnSpc>
              <a:spcBef>
                <a:spcPct val="0"/>
              </a:spcBef>
            </a:pPr>
            <a:r>
              <a:rPr lang="en-US" sz="4624">
                <a:solidFill>
                  <a:srgbClr val="050A30"/>
                </a:solidFill>
                <a:latin typeface="Agrandir Narrow Bold"/>
              </a:rPr>
              <a:t>Proposed Methodology</a:t>
            </a:r>
          </a:p>
        </p:txBody>
      </p:sp>
      <p:sp>
        <p:nvSpPr>
          <p:cNvPr id="45" name="TextBox 45"/>
          <p:cNvSpPr txBox="1"/>
          <p:nvPr/>
        </p:nvSpPr>
        <p:spPr>
          <a:xfrm>
            <a:off x="2633957" y="3096677"/>
            <a:ext cx="13266114" cy="1205458"/>
          </a:xfrm>
          <a:prstGeom prst="rect">
            <a:avLst/>
          </a:prstGeom>
        </p:spPr>
        <p:txBody>
          <a:bodyPr lIns="0" tIns="0" rIns="0" bIns="0" rtlCol="0" anchor="t">
            <a:spAutoFit/>
          </a:bodyPr>
          <a:lstStyle/>
          <a:p>
            <a:pPr>
              <a:lnSpc>
                <a:spcPts val="4612"/>
              </a:lnSpc>
              <a:spcBef>
                <a:spcPct val="0"/>
              </a:spcBef>
            </a:pPr>
            <a:r>
              <a:rPr lang="en-US" sz="4000" b="0" i="0" dirty="0">
                <a:solidFill>
                  <a:srgbClr val="000000"/>
                </a:solidFill>
                <a:effectLst/>
                <a:latin typeface="Inter"/>
              </a:rPr>
              <a:t>Importing the required classes from Deep Image Search</a:t>
            </a:r>
          </a:p>
          <a:p>
            <a:pPr marL="0" lvl="0" indent="0" algn="l">
              <a:lnSpc>
                <a:spcPts val="4612"/>
              </a:lnSpc>
              <a:spcBef>
                <a:spcPct val="0"/>
              </a:spcBef>
            </a:pPr>
            <a:endParaRPr lang="en-US" sz="3843" dirty="0">
              <a:solidFill>
                <a:srgbClr val="050A30"/>
              </a:solidFill>
              <a:latin typeface="Agrandir Narrow Bold"/>
            </a:endParaRPr>
          </a:p>
        </p:txBody>
      </p:sp>
      <p:sp>
        <p:nvSpPr>
          <p:cNvPr id="46" name="TextBox 46"/>
          <p:cNvSpPr txBox="1"/>
          <p:nvPr/>
        </p:nvSpPr>
        <p:spPr>
          <a:xfrm>
            <a:off x="2633957" y="4142346"/>
            <a:ext cx="14017689" cy="1205458"/>
          </a:xfrm>
          <a:prstGeom prst="rect">
            <a:avLst/>
          </a:prstGeom>
        </p:spPr>
        <p:txBody>
          <a:bodyPr lIns="0" tIns="0" rIns="0" bIns="0" rtlCol="0" anchor="t">
            <a:spAutoFit/>
          </a:bodyPr>
          <a:lstStyle/>
          <a:p>
            <a:pPr>
              <a:lnSpc>
                <a:spcPts val="4612"/>
              </a:lnSpc>
              <a:spcBef>
                <a:spcPct val="0"/>
              </a:spcBef>
            </a:pPr>
            <a:r>
              <a:rPr lang="en-US" sz="4000" b="0" i="0" dirty="0">
                <a:solidFill>
                  <a:srgbClr val="000000"/>
                </a:solidFill>
                <a:effectLst/>
                <a:latin typeface="Inter"/>
              </a:rPr>
              <a:t>Load the Images from the Folder (single or multiple)</a:t>
            </a:r>
          </a:p>
          <a:p>
            <a:pPr marL="0" lvl="0" indent="0" algn="l">
              <a:lnSpc>
                <a:spcPts val="4612"/>
              </a:lnSpc>
              <a:spcBef>
                <a:spcPct val="0"/>
              </a:spcBef>
            </a:pPr>
            <a:endParaRPr lang="en-US" sz="3843" dirty="0">
              <a:solidFill>
                <a:srgbClr val="050A30"/>
              </a:solidFill>
              <a:latin typeface="Agrandir Narrow Bold"/>
            </a:endParaRPr>
          </a:p>
        </p:txBody>
      </p:sp>
      <p:sp>
        <p:nvSpPr>
          <p:cNvPr id="47" name="TextBox 47"/>
          <p:cNvSpPr txBox="1"/>
          <p:nvPr/>
        </p:nvSpPr>
        <p:spPr>
          <a:xfrm>
            <a:off x="2633957" y="6156601"/>
            <a:ext cx="14017689" cy="1205458"/>
          </a:xfrm>
          <a:prstGeom prst="rect">
            <a:avLst/>
          </a:prstGeom>
        </p:spPr>
        <p:txBody>
          <a:bodyPr lIns="0" tIns="0" rIns="0" bIns="0" rtlCol="0" anchor="t">
            <a:spAutoFit/>
          </a:bodyPr>
          <a:lstStyle/>
          <a:p>
            <a:pPr>
              <a:lnSpc>
                <a:spcPts val="4612"/>
              </a:lnSpc>
              <a:spcBef>
                <a:spcPct val="0"/>
              </a:spcBef>
            </a:pPr>
            <a:r>
              <a:rPr lang="en-US" sz="4000" b="0" i="0" dirty="0">
                <a:solidFill>
                  <a:srgbClr val="000000"/>
                </a:solidFill>
                <a:effectLst/>
                <a:latin typeface="Inter"/>
              </a:rPr>
              <a:t>List down the similar images</a:t>
            </a:r>
          </a:p>
          <a:p>
            <a:pPr marL="0" lvl="0" indent="0" algn="l">
              <a:lnSpc>
                <a:spcPts val="4612"/>
              </a:lnSpc>
              <a:spcBef>
                <a:spcPct val="0"/>
              </a:spcBef>
            </a:pPr>
            <a:endParaRPr lang="en-US" sz="3843" dirty="0">
              <a:solidFill>
                <a:srgbClr val="050A30"/>
              </a:solidFill>
              <a:latin typeface="Agrandir Narrow Bold"/>
            </a:endParaRPr>
          </a:p>
        </p:txBody>
      </p:sp>
      <p:sp>
        <p:nvSpPr>
          <p:cNvPr id="48" name="TextBox 48"/>
          <p:cNvSpPr txBox="1"/>
          <p:nvPr/>
        </p:nvSpPr>
        <p:spPr>
          <a:xfrm>
            <a:off x="2633957" y="7187441"/>
            <a:ext cx="13491602" cy="1205458"/>
          </a:xfrm>
          <a:prstGeom prst="rect">
            <a:avLst/>
          </a:prstGeom>
        </p:spPr>
        <p:txBody>
          <a:bodyPr lIns="0" tIns="0" rIns="0" bIns="0" rtlCol="0" anchor="t">
            <a:spAutoFit/>
          </a:bodyPr>
          <a:lstStyle/>
          <a:p>
            <a:pPr>
              <a:lnSpc>
                <a:spcPts val="4612"/>
              </a:lnSpc>
              <a:spcBef>
                <a:spcPct val="0"/>
              </a:spcBef>
            </a:pPr>
            <a:r>
              <a:rPr lang="en-US" sz="4000" b="0" i="0" dirty="0">
                <a:solidFill>
                  <a:srgbClr val="000000"/>
                </a:solidFill>
                <a:effectLst/>
                <a:latin typeface="Inter"/>
              </a:rPr>
              <a:t>Directly Plot 16 similar images</a:t>
            </a:r>
          </a:p>
          <a:p>
            <a:pPr marL="0" lvl="0" indent="0" algn="l">
              <a:lnSpc>
                <a:spcPts val="4612"/>
              </a:lnSpc>
              <a:spcBef>
                <a:spcPct val="0"/>
              </a:spcBef>
            </a:pPr>
            <a:endParaRPr lang="en-US" sz="3843" dirty="0">
              <a:solidFill>
                <a:srgbClr val="050A30"/>
              </a:solidFill>
              <a:latin typeface="Agrandir Narrow Bold"/>
            </a:endParaRPr>
          </a:p>
        </p:txBody>
      </p:sp>
      <p:sp>
        <p:nvSpPr>
          <p:cNvPr id="49" name="TextBox 49"/>
          <p:cNvSpPr txBox="1"/>
          <p:nvPr/>
        </p:nvSpPr>
        <p:spPr>
          <a:xfrm>
            <a:off x="2611635" y="5190634"/>
            <a:ext cx="14017689" cy="1205458"/>
          </a:xfrm>
          <a:prstGeom prst="rect">
            <a:avLst/>
          </a:prstGeom>
        </p:spPr>
        <p:txBody>
          <a:bodyPr lIns="0" tIns="0" rIns="0" bIns="0" rtlCol="0" anchor="t">
            <a:spAutoFit/>
          </a:bodyPr>
          <a:lstStyle/>
          <a:p>
            <a:pPr>
              <a:lnSpc>
                <a:spcPts val="4612"/>
              </a:lnSpc>
              <a:spcBef>
                <a:spcPct val="0"/>
              </a:spcBef>
            </a:pPr>
            <a:r>
              <a:rPr lang="en-IN" sz="4000" b="0" i="0" dirty="0">
                <a:solidFill>
                  <a:srgbClr val="000000"/>
                </a:solidFill>
                <a:effectLst/>
                <a:latin typeface="Inter"/>
              </a:rPr>
              <a:t>Indexing Data</a:t>
            </a:r>
          </a:p>
          <a:p>
            <a:pPr marL="0" lvl="0" indent="0" algn="l">
              <a:lnSpc>
                <a:spcPts val="4612"/>
              </a:lnSpc>
              <a:spcBef>
                <a:spcPct val="0"/>
              </a:spcBef>
            </a:pPr>
            <a:endParaRPr lang="en-US" sz="3843" dirty="0">
              <a:solidFill>
                <a:srgbClr val="050A30"/>
              </a:solidFill>
              <a:latin typeface="Agrandir Narrow 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3000"/>
            <a:lum/>
          </a:blip>
          <a:srcRect/>
          <a:stretch>
            <a:fillRect l="20000" t="20000" r="20000" b="20000"/>
          </a:stretch>
        </a:blipFill>
        <a:effectLst/>
      </p:bgPr>
    </p:bg>
    <p:spTree>
      <p:nvGrpSpPr>
        <p:cNvPr id="1" name=""/>
        <p:cNvGrpSpPr/>
        <p:nvPr/>
      </p:nvGrpSpPr>
      <p:grpSpPr>
        <a:xfrm>
          <a:off x="0" y="0"/>
          <a:ext cx="0" cy="0"/>
          <a:chOff x="0" y="0"/>
          <a:chExt cx="0" cy="0"/>
        </a:xfrm>
      </p:grpSpPr>
      <p:grpSp>
        <p:nvGrpSpPr>
          <p:cNvPr id="11" name="Group 2"/>
          <p:cNvGrpSpPr/>
          <p:nvPr/>
        </p:nvGrpSpPr>
        <p:grpSpPr>
          <a:xfrm>
            <a:off x="5202768" y="460303"/>
            <a:ext cx="7732403" cy="1541239"/>
            <a:chOff x="0" y="0"/>
            <a:chExt cx="2933248" cy="359380"/>
          </a:xfrm>
        </p:grpSpPr>
        <p:sp>
          <p:nvSpPr>
            <p:cNvPr id="12"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13"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460291" y="8770797"/>
            <a:ext cx="1048729" cy="1064552"/>
          </a:xfrm>
          <a:prstGeom prst="rect">
            <a:avLst/>
          </a:prstGeom>
        </p:spPr>
      </p:pic>
      <p:pic>
        <p:nvPicPr>
          <p:cNvPr id="4" name="Picture 4"/>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2548180" y="1444523"/>
            <a:ext cx="889529" cy="486815"/>
          </a:xfrm>
          <a:prstGeom prst="rect">
            <a:avLst/>
          </a:prstGeom>
        </p:spPr>
      </p:pic>
      <p:pic>
        <p:nvPicPr>
          <p:cNvPr id="5" name="Picture 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965346" y="609345"/>
            <a:ext cx="3432328" cy="1029698"/>
          </a:xfrm>
          <a:prstGeom prst="rect">
            <a:avLst/>
          </a:prstGeom>
        </p:spPr>
      </p:pic>
      <p:pic>
        <p:nvPicPr>
          <p:cNvPr id="6" name="Picture 6"/>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15857475" y="397347"/>
            <a:ext cx="1588342" cy="1667153"/>
          </a:xfrm>
          <a:prstGeom prst="rect">
            <a:avLst/>
          </a:prstGeom>
        </p:spPr>
      </p:pic>
      <p:pic>
        <p:nvPicPr>
          <p:cNvPr id="7" name="Picture 7"/>
          <p:cNvPicPr>
            <a:picLocks noChangeAspect="1"/>
          </p:cNvPicPr>
          <p:nvPr/>
        </p:nvPicPr>
        <p:blipFill>
          <a:blip r:embed="rId11" cstate="print">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p:blipFill>
        <p:spPr>
          <a:xfrm>
            <a:off x="4340203" y="1639043"/>
            <a:ext cx="850914" cy="850914"/>
          </a:xfrm>
          <a:prstGeom prst="rect">
            <a:avLst/>
          </a:prstGeom>
        </p:spPr>
      </p:pic>
      <p:sp>
        <p:nvSpPr>
          <p:cNvPr id="9" name="TextBox 9"/>
          <p:cNvSpPr txBox="1"/>
          <p:nvPr/>
        </p:nvSpPr>
        <p:spPr>
          <a:xfrm>
            <a:off x="5431417" y="538163"/>
            <a:ext cx="7732403" cy="1593834"/>
          </a:xfrm>
          <a:prstGeom prst="rect">
            <a:avLst/>
          </a:prstGeom>
        </p:spPr>
        <p:txBody>
          <a:bodyPr wrap="square" lIns="0" tIns="0" rIns="0" bIns="0" rtlCol="0" anchor="t">
            <a:spAutoFit/>
          </a:bodyPr>
          <a:lstStyle/>
          <a:p>
            <a:pPr algn="ctr">
              <a:lnSpc>
                <a:spcPts val="6268"/>
              </a:lnSpc>
              <a:spcBef>
                <a:spcPct val="0"/>
              </a:spcBef>
            </a:pPr>
            <a:r>
              <a:rPr lang="en-US" sz="5224" dirty="0">
                <a:solidFill>
                  <a:srgbClr val="050A30"/>
                </a:solidFill>
                <a:latin typeface="Agrandir Narrow Bold"/>
              </a:rPr>
              <a:t>Proposed Methodology Architecture</a:t>
            </a:r>
          </a:p>
        </p:txBody>
      </p:sp>
      <p:pic>
        <p:nvPicPr>
          <p:cNvPr id="9218" name="Picture 2" descr="Brain+Machine">
            <a:extLst>
              <a:ext uri="{FF2B5EF4-FFF2-40B4-BE49-F238E27FC236}">
                <a16:creationId xmlns:a16="http://schemas.microsoft.com/office/drawing/2014/main" id="{0DEAF18F-47A5-87EF-5F0F-1195E0B27791}"/>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5773400" y="8770797"/>
            <a:ext cx="2376616" cy="1478633"/>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95522EB5-27AF-BCC7-0493-6AC4508A2A74}"/>
              </a:ext>
            </a:extLst>
          </p:cNvPr>
          <p:cNvSpPr txBox="1"/>
          <p:nvPr/>
        </p:nvSpPr>
        <p:spPr>
          <a:xfrm>
            <a:off x="1905000" y="8495104"/>
            <a:ext cx="13563600" cy="1754326"/>
          </a:xfrm>
          <a:prstGeom prst="rect">
            <a:avLst/>
          </a:prstGeom>
          <a:noFill/>
        </p:spPr>
        <p:txBody>
          <a:bodyPr wrap="square">
            <a:spAutoFit/>
          </a:bodyPr>
          <a:lstStyle/>
          <a:p>
            <a:r>
              <a:rPr lang="en-US" sz="3600" b="1" i="0" dirty="0">
                <a:solidFill>
                  <a:srgbClr val="24292F"/>
                </a:solidFill>
                <a:effectLst/>
                <a:latin typeface="-apple-system"/>
              </a:rPr>
              <a:t>Deep Image Search</a:t>
            </a:r>
            <a:r>
              <a:rPr lang="en-US" sz="3600" b="0" i="0" dirty="0">
                <a:solidFill>
                  <a:srgbClr val="24292F"/>
                </a:solidFill>
                <a:effectLst/>
                <a:latin typeface="-apple-system"/>
              </a:rPr>
              <a:t> is an AI-based image search engine that includes </a:t>
            </a:r>
            <a:r>
              <a:rPr lang="en-US" sz="3600" b="1" i="0" dirty="0">
                <a:solidFill>
                  <a:srgbClr val="24292F"/>
                </a:solidFill>
                <a:effectLst/>
                <a:latin typeface="-apple-system"/>
              </a:rPr>
              <a:t>deep transfer learning features Extraction</a:t>
            </a:r>
            <a:r>
              <a:rPr lang="en-US" sz="3600" b="0" i="0" dirty="0">
                <a:solidFill>
                  <a:srgbClr val="24292F"/>
                </a:solidFill>
                <a:effectLst/>
                <a:latin typeface="-apple-system"/>
              </a:rPr>
              <a:t> and </a:t>
            </a:r>
            <a:r>
              <a:rPr lang="en-US" sz="3600" b="1" i="0" dirty="0">
                <a:solidFill>
                  <a:srgbClr val="24292F"/>
                </a:solidFill>
                <a:effectLst/>
                <a:latin typeface="-apple-system"/>
              </a:rPr>
              <a:t>tree-based vectorized search technique.</a:t>
            </a:r>
            <a:endParaRPr lang="en-IN" sz="3600" dirty="0"/>
          </a:p>
        </p:txBody>
      </p:sp>
      <p:sp>
        <p:nvSpPr>
          <p:cNvPr id="16" name="Rectangle 15">
            <a:extLst>
              <a:ext uri="{FF2B5EF4-FFF2-40B4-BE49-F238E27FC236}">
                <a16:creationId xmlns:a16="http://schemas.microsoft.com/office/drawing/2014/main" id="{29BC0F4F-CC53-4C36-C158-EEB894B023A2}"/>
              </a:ext>
            </a:extLst>
          </p:cNvPr>
          <p:cNvSpPr/>
          <p:nvPr/>
        </p:nvSpPr>
        <p:spPr>
          <a:xfrm>
            <a:off x="1364517" y="2087038"/>
            <a:ext cx="13364411" cy="618630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lIns="91440" tIns="45720" rIns="91440" bIns="45720">
            <a:spAutoFit/>
          </a:bodyPr>
          <a:lstStyle/>
          <a:p>
            <a:pPr algn="l"/>
            <a:endParaRPr lang="en-US" sz="3600" i="0" dirty="0">
              <a:ln w="0"/>
              <a:effectLst>
                <a:outerShdw blurRad="38100" dist="19050" dir="2700000" algn="tl" rotWithShape="0">
                  <a:schemeClr val="dk1">
                    <a:alpha val="40000"/>
                  </a:schemeClr>
                </a:outerShdw>
              </a:effectLst>
              <a:latin typeface="-apple-system"/>
            </a:endParaRPr>
          </a:p>
          <a:p>
            <a:pPr algn="l"/>
            <a:endParaRPr lang="en-US" sz="3600" i="0" dirty="0">
              <a:ln w="0"/>
              <a:effectLst>
                <a:outerShdw blurRad="38100" dist="19050" dir="2700000" algn="tl" rotWithShape="0">
                  <a:schemeClr val="dk1">
                    <a:alpha val="40000"/>
                  </a:schemeClr>
                </a:outerShdw>
              </a:effectLst>
              <a:latin typeface="-apple-system"/>
            </a:endParaRPr>
          </a:p>
          <a:p>
            <a:pPr algn="l"/>
            <a:r>
              <a:rPr lang="en-US" sz="3600" i="0" dirty="0">
                <a:ln w="0"/>
                <a:effectLst>
                  <a:outerShdw blurRad="38100" dist="19050" dir="2700000" algn="tl" rotWithShape="0">
                    <a:schemeClr val="dk1">
                      <a:alpha val="40000"/>
                    </a:schemeClr>
                  </a:outerShdw>
                </a:effectLst>
                <a:latin typeface="-apple-system"/>
              </a:rPr>
              <a:t>Features</a:t>
            </a:r>
          </a:p>
          <a:p>
            <a:pPr algn="l">
              <a:buFont typeface="Arial" panose="020B0604020202020204" pitchFamily="34" charset="0"/>
              <a:buChar char="•"/>
            </a:pPr>
            <a:r>
              <a:rPr lang="en-US" sz="3600" i="0" dirty="0">
                <a:ln w="0"/>
                <a:effectLst>
                  <a:outerShdw blurRad="38100" dist="19050" dir="2700000" algn="tl" rotWithShape="0">
                    <a:schemeClr val="dk1">
                      <a:alpha val="40000"/>
                    </a:schemeClr>
                  </a:outerShdw>
                </a:effectLst>
                <a:latin typeface="-apple-system"/>
              </a:rPr>
              <a:t>Faster Search O(</a:t>
            </a:r>
            <a:r>
              <a:rPr lang="en-US" sz="3600" i="0" dirty="0" err="1">
                <a:ln w="0"/>
                <a:effectLst>
                  <a:outerShdw blurRad="38100" dist="19050" dir="2700000" algn="tl" rotWithShape="0">
                    <a:schemeClr val="dk1">
                      <a:alpha val="40000"/>
                    </a:schemeClr>
                  </a:outerShdw>
                </a:effectLst>
                <a:latin typeface="-apple-system"/>
              </a:rPr>
              <a:t>logN</a:t>
            </a:r>
            <a:r>
              <a:rPr lang="en-US" sz="3600" i="0" dirty="0">
                <a:ln w="0"/>
                <a:effectLst>
                  <a:outerShdw blurRad="38100" dist="19050" dir="2700000" algn="tl" rotWithShape="0">
                    <a:schemeClr val="dk1">
                      <a:alpha val="40000"/>
                    </a:schemeClr>
                  </a:outerShdw>
                </a:effectLst>
                <a:latin typeface="-apple-system"/>
              </a:rPr>
              <a:t>) Complexity.</a:t>
            </a:r>
          </a:p>
          <a:p>
            <a:pPr algn="l">
              <a:buFont typeface="Arial" panose="020B0604020202020204" pitchFamily="34" charset="0"/>
              <a:buChar char="•"/>
            </a:pPr>
            <a:r>
              <a:rPr lang="en-US" sz="3600" i="0" dirty="0">
                <a:ln w="0"/>
                <a:effectLst>
                  <a:outerShdw blurRad="38100" dist="19050" dir="2700000" algn="tl" rotWithShape="0">
                    <a:schemeClr val="dk1">
                      <a:alpha val="40000"/>
                    </a:schemeClr>
                  </a:outerShdw>
                </a:effectLst>
                <a:latin typeface="-apple-system"/>
              </a:rPr>
              <a:t>High Accurate Output Result.</a:t>
            </a:r>
          </a:p>
          <a:p>
            <a:pPr algn="l">
              <a:buFont typeface="Arial" panose="020B0604020202020204" pitchFamily="34" charset="0"/>
              <a:buChar char="•"/>
            </a:pPr>
            <a:r>
              <a:rPr lang="en-US" sz="3600" i="0" dirty="0">
                <a:ln w="0"/>
                <a:effectLst>
                  <a:outerShdw blurRad="38100" dist="19050" dir="2700000" algn="tl" rotWithShape="0">
                    <a:schemeClr val="dk1">
                      <a:alpha val="40000"/>
                    </a:schemeClr>
                  </a:outerShdw>
                </a:effectLst>
                <a:latin typeface="-apple-system"/>
              </a:rPr>
              <a:t>Best for Implementing on python based web application or APIs.</a:t>
            </a:r>
          </a:p>
          <a:p>
            <a:pPr algn="l">
              <a:buFont typeface="Arial" panose="020B0604020202020204" pitchFamily="34" charset="0"/>
              <a:buChar char="•"/>
            </a:pPr>
            <a:r>
              <a:rPr lang="en-US" sz="3600" i="0" dirty="0">
                <a:ln w="0"/>
                <a:effectLst>
                  <a:outerShdw blurRad="38100" dist="19050" dir="2700000" algn="tl" rotWithShape="0">
                    <a:schemeClr val="dk1">
                      <a:alpha val="40000"/>
                    </a:schemeClr>
                  </a:outerShdw>
                </a:effectLst>
                <a:latin typeface="-apple-system"/>
              </a:rPr>
              <a:t>Applications are Images based E-commerce recommendation, Social media and other image-based platforms that want to implement image recommendation and search</a:t>
            </a:r>
          </a:p>
          <a:p>
            <a:pPr algn="ctr"/>
            <a:endParaRPr lang="en-US" sz="3600" dirty="0">
              <a:ln w="0"/>
              <a:effectLst>
                <a:outerShdw blurRad="38100" dist="19050" dir="2700000" algn="tl" rotWithShape="0">
                  <a:schemeClr val="dk1">
                    <a:alpha val="40000"/>
                  </a:schemeClr>
                </a:outerShdw>
              </a:effectLst>
            </a:endParaRPr>
          </a:p>
          <a:p>
            <a:pPr algn="ctr"/>
            <a:endParaRPr lang="en-US" sz="3600" dirty="0">
              <a:ln w="0"/>
              <a:effectLst>
                <a:outerShdw blurRad="38100" dist="19050" dir="2700000" algn="tl" rotWithShape="0">
                  <a:schemeClr val="dk1">
                    <a:alpha val="40000"/>
                  </a:schemeClr>
                </a:outerShdw>
              </a:effectLs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2"/>
          <p:cNvGrpSpPr/>
          <p:nvPr/>
        </p:nvGrpSpPr>
        <p:grpSpPr>
          <a:xfrm>
            <a:off x="5202768" y="460303"/>
            <a:ext cx="7732403" cy="1541239"/>
            <a:chOff x="0" y="0"/>
            <a:chExt cx="2933248" cy="359380"/>
          </a:xfrm>
        </p:grpSpPr>
        <p:sp>
          <p:nvSpPr>
            <p:cNvPr id="12"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13"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pic>
        <p:nvPicPr>
          <p:cNvPr id="2" name="Picture 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60291" y="8770797"/>
            <a:ext cx="1048729" cy="1064552"/>
          </a:xfrm>
          <a:prstGeom prst="rect">
            <a:avLst/>
          </a:prstGeom>
        </p:spPr>
      </p:pic>
      <p:pic>
        <p:nvPicPr>
          <p:cNvPr id="3" name="Picture 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555686" y="8866670"/>
            <a:ext cx="1959226" cy="1505004"/>
          </a:xfrm>
          <a:prstGeom prst="rect">
            <a:avLst/>
          </a:prstGeom>
        </p:spPr>
      </p:pic>
      <p:pic>
        <p:nvPicPr>
          <p:cNvPr id="4" name="Picture 4"/>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4517" y="1781918"/>
            <a:ext cx="1561364" cy="854492"/>
          </a:xfrm>
          <a:prstGeom prst="rect">
            <a:avLst/>
          </a:prstGeom>
        </p:spPr>
      </p:pic>
      <p:pic>
        <p:nvPicPr>
          <p:cNvPr id="5" name="Picture 5"/>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6" name="Picture 6"/>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857475" y="397347"/>
            <a:ext cx="1588342" cy="1667153"/>
          </a:xfrm>
          <a:prstGeom prst="rect">
            <a:avLst/>
          </a:prstGeom>
        </p:spPr>
      </p:pic>
      <p:pic>
        <p:nvPicPr>
          <p:cNvPr id="7" name="Picture 7"/>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4340203" y="1639043"/>
            <a:ext cx="850914" cy="850914"/>
          </a:xfrm>
          <a:prstGeom prst="rect">
            <a:avLst/>
          </a:prstGeom>
        </p:spPr>
      </p:pic>
      <p:sp>
        <p:nvSpPr>
          <p:cNvPr id="9" name="TextBox 9"/>
          <p:cNvSpPr txBox="1"/>
          <p:nvPr/>
        </p:nvSpPr>
        <p:spPr>
          <a:xfrm>
            <a:off x="4974121" y="538163"/>
            <a:ext cx="8189699" cy="1724025"/>
          </a:xfrm>
          <a:prstGeom prst="rect">
            <a:avLst/>
          </a:prstGeom>
        </p:spPr>
        <p:txBody>
          <a:bodyPr lIns="0" tIns="0" rIns="0" bIns="0" rtlCol="0" anchor="t">
            <a:spAutoFit/>
          </a:bodyPr>
          <a:lstStyle/>
          <a:p>
            <a:pPr algn="ctr">
              <a:lnSpc>
                <a:spcPts val="6268"/>
              </a:lnSpc>
              <a:spcBef>
                <a:spcPct val="0"/>
              </a:spcBef>
            </a:pPr>
            <a:r>
              <a:rPr lang="en-US" sz="5224">
                <a:solidFill>
                  <a:srgbClr val="050A30"/>
                </a:solidFill>
                <a:latin typeface="Agrandir Narrow Bold"/>
              </a:rPr>
              <a:t>Proposed Methodology Architecture</a:t>
            </a:r>
          </a:p>
        </p:txBody>
      </p:sp>
      <p:pic>
        <p:nvPicPr>
          <p:cNvPr id="15" name="Picture 4" descr="Content-based image retrieval - Wikipedia">
            <a:extLst>
              <a:ext uri="{FF2B5EF4-FFF2-40B4-BE49-F238E27FC236}">
                <a16:creationId xmlns:a16="http://schemas.microsoft.com/office/drawing/2014/main" id="{CF8C641C-F7D0-6BA5-52B7-14F968C5C73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364517" y="2962384"/>
            <a:ext cx="15692456" cy="59042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2"/>
          <p:cNvGrpSpPr/>
          <p:nvPr/>
        </p:nvGrpSpPr>
        <p:grpSpPr>
          <a:xfrm>
            <a:off x="5202768" y="460303"/>
            <a:ext cx="7732403" cy="1541239"/>
            <a:chOff x="0" y="0"/>
            <a:chExt cx="2933248" cy="359380"/>
          </a:xfrm>
        </p:grpSpPr>
        <p:sp>
          <p:nvSpPr>
            <p:cNvPr id="12"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13"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pic>
        <p:nvPicPr>
          <p:cNvPr id="2" name="Picture 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60291" y="8770797"/>
            <a:ext cx="1048729" cy="1064552"/>
          </a:xfrm>
          <a:prstGeom prst="rect">
            <a:avLst/>
          </a:prstGeom>
        </p:spPr>
      </p:pic>
      <p:pic>
        <p:nvPicPr>
          <p:cNvPr id="3" name="Picture 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6601484" y="8835469"/>
            <a:ext cx="1588342" cy="1220105"/>
          </a:xfrm>
          <a:prstGeom prst="rect">
            <a:avLst/>
          </a:prstGeom>
        </p:spPr>
      </p:pic>
      <p:pic>
        <p:nvPicPr>
          <p:cNvPr id="4" name="Picture 4"/>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2054277" y="1521581"/>
            <a:ext cx="1561364" cy="854492"/>
          </a:xfrm>
          <a:prstGeom prst="rect">
            <a:avLst/>
          </a:prstGeom>
        </p:spPr>
      </p:pic>
      <p:pic>
        <p:nvPicPr>
          <p:cNvPr id="5" name="Picture 5"/>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6" name="Picture 6"/>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857475" y="397347"/>
            <a:ext cx="1588342" cy="1667153"/>
          </a:xfrm>
          <a:prstGeom prst="rect">
            <a:avLst/>
          </a:prstGeom>
        </p:spPr>
      </p:pic>
      <p:pic>
        <p:nvPicPr>
          <p:cNvPr id="7" name="Picture 7"/>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4340203" y="1639043"/>
            <a:ext cx="850914" cy="850914"/>
          </a:xfrm>
          <a:prstGeom prst="rect">
            <a:avLst/>
          </a:prstGeom>
        </p:spPr>
      </p:pic>
      <p:sp>
        <p:nvSpPr>
          <p:cNvPr id="9" name="TextBox 9"/>
          <p:cNvSpPr txBox="1"/>
          <p:nvPr/>
        </p:nvSpPr>
        <p:spPr>
          <a:xfrm>
            <a:off x="4974121" y="538163"/>
            <a:ext cx="8189699" cy="1724025"/>
          </a:xfrm>
          <a:prstGeom prst="rect">
            <a:avLst/>
          </a:prstGeom>
        </p:spPr>
        <p:txBody>
          <a:bodyPr lIns="0" tIns="0" rIns="0" bIns="0" rtlCol="0" anchor="t">
            <a:spAutoFit/>
          </a:bodyPr>
          <a:lstStyle/>
          <a:p>
            <a:pPr algn="ctr">
              <a:lnSpc>
                <a:spcPts val="6268"/>
              </a:lnSpc>
              <a:spcBef>
                <a:spcPct val="0"/>
              </a:spcBef>
            </a:pPr>
            <a:r>
              <a:rPr lang="en-US" sz="5224">
                <a:solidFill>
                  <a:srgbClr val="050A30"/>
                </a:solidFill>
                <a:latin typeface="Agrandir Narrow Bold"/>
              </a:rPr>
              <a:t>Proposed Methodology Architecture</a:t>
            </a:r>
          </a:p>
        </p:txBody>
      </p:sp>
      <p:sp>
        <p:nvSpPr>
          <p:cNvPr id="14" name="TextBox 13">
            <a:extLst>
              <a:ext uri="{FF2B5EF4-FFF2-40B4-BE49-F238E27FC236}">
                <a16:creationId xmlns:a16="http://schemas.microsoft.com/office/drawing/2014/main" id="{805A04DA-696B-BC90-ECFC-3B7AEEBB6BE4}"/>
              </a:ext>
            </a:extLst>
          </p:cNvPr>
          <p:cNvSpPr txBox="1"/>
          <p:nvPr/>
        </p:nvSpPr>
        <p:spPr>
          <a:xfrm>
            <a:off x="771600" y="2433364"/>
            <a:ext cx="12573000" cy="1569660"/>
          </a:xfrm>
          <a:prstGeom prst="rect">
            <a:avLst/>
          </a:prstGeom>
          <a:noFill/>
        </p:spPr>
        <p:txBody>
          <a:bodyPr wrap="square" rtlCol="0">
            <a:spAutoFit/>
          </a:bodyPr>
          <a:lstStyle/>
          <a:p>
            <a:r>
              <a:rPr lang="en-US" sz="4800" b="0" i="0" dirty="0">
                <a:solidFill>
                  <a:srgbClr val="4C4C4C"/>
                </a:solidFill>
                <a:effectLst/>
                <a:latin typeface="Bahnschrift SemiBold" panose="020B0502040204020203" pitchFamily="34" charset="0"/>
              </a:rPr>
              <a:t>Using deep learning for feature extraction</a:t>
            </a:r>
          </a:p>
          <a:p>
            <a:endParaRPr lang="en-IN" sz="4800" dirty="0">
              <a:latin typeface="Bahnschrift SemiBold" panose="020B0502040204020203" pitchFamily="34" charset="0"/>
            </a:endParaRPr>
          </a:p>
        </p:txBody>
      </p:sp>
      <p:sp>
        <p:nvSpPr>
          <p:cNvPr id="16" name="TextBox 15">
            <a:extLst>
              <a:ext uri="{FF2B5EF4-FFF2-40B4-BE49-F238E27FC236}">
                <a16:creationId xmlns:a16="http://schemas.microsoft.com/office/drawing/2014/main" id="{D21DFA6D-FC46-CA17-B7EC-D7209C4B9446}"/>
              </a:ext>
            </a:extLst>
          </p:cNvPr>
          <p:cNvSpPr txBox="1"/>
          <p:nvPr/>
        </p:nvSpPr>
        <p:spPr>
          <a:xfrm>
            <a:off x="771600" y="3590838"/>
            <a:ext cx="14239800" cy="3985706"/>
          </a:xfrm>
          <a:prstGeom prst="rect">
            <a:avLst/>
          </a:prstGeom>
          <a:noFill/>
        </p:spPr>
        <p:txBody>
          <a:bodyPr wrap="square" rtlCol="0">
            <a:spAutoFit/>
          </a:bodyPr>
          <a:lstStyle/>
          <a:p>
            <a:pPr algn="l"/>
            <a:r>
              <a:rPr lang="en-US" sz="2300" b="0" i="0" dirty="0">
                <a:solidFill>
                  <a:srgbClr val="4C4C4C"/>
                </a:solidFill>
                <a:effectLst/>
                <a:latin typeface="Avenir Next W01"/>
              </a:rPr>
              <a:t>For a human, it's relatively easy to understand what's in an image—it's simple to find an object, like a car or a face; to classify a structure as damaged or undamaged; or to visually identify different land cover types. For machines, the task is much more difficult. However, it's critical to be able to use and automate machine-based feature extraction to solve real-world problems. To accomplish this, implement </a:t>
            </a:r>
            <a:r>
              <a:rPr lang="en-US" sz="2300" b="1" i="0" dirty="0">
                <a:solidFill>
                  <a:srgbClr val="4C4C4C"/>
                </a:solidFill>
                <a:effectLst/>
                <a:latin typeface="Avenir Next W01"/>
              </a:rPr>
              <a:t>deep learning technology</a:t>
            </a:r>
            <a:r>
              <a:rPr lang="en-US" sz="2300" b="0" i="0" dirty="0">
                <a:solidFill>
                  <a:srgbClr val="4C4C4C"/>
                </a:solidFill>
                <a:effectLst/>
                <a:latin typeface="Avenir Next W01"/>
              </a:rPr>
              <a:t> to detect and classify objects in imagery.</a:t>
            </a:r>
          </a:p>
          <a:p>
            <a:pPr algn="l"/>
            <a:r>
              <a:rPr lang="en-US" sz="2300" b="0" i="0" dirty="0">
                <a:solidFill>
                  <a:srgbClr val="4C4C4C"/>
                </a:solidFill>
                <a:effectLst/>
                <a:latin typeface="Avenir Next W01"/>
              </a:rPr>
              <a:t>Deep learning is a type of machine learning that can be used to detect features in imagery. It uses a neural network—a computer system designed to work like a human brain—with multiple layers; each layer can extract one or more unique features in the image. Processing is often distributed to perform analysis in a timely manner.</a:t>
            </a:r>
          </a:p>
          <a:p>
            <a:pPr algn="l"/>
            <a:r>
              <a:rPr lang="en-US" sz="2300" b="0" i="0" dirty="0">
                <a:solidFill>
                  <a:srgbClr val="4C4C4C"/>
                </a:solidFill>
                <a:effectLst/>
                <a:latin typeface="Avenir Next W01"/>
              </a:rPr>
              <a:t>Deep learning workflows for feature extraction can be performed directly. </a:t>
            </a:r>
          </a:p>
          <a:p>
            <a:pPr algn="l"/>
            <a:r>
              <a:rPr lang="en-US" sz="2300" b="0" i="0" dirty="0">
                <a:solidFill>
                  <a:srgbClr val="4C4C4C"/>
                </a:solidFill>
                <a:effectLst/>
                <a:latin typeface="Avenir Next W01"/>
              </a:rPr>
              <a:t>To extract features from single images, imagery collections. </a:t>
            </a:r>
          </a:p>
          <a:p>
            <a:endParaRPr lang="en-IN" sz="2300" dirty="0"/>
          </a:p>
        </p:txBody>
      </p:sp>
      <p:pic>
        <p:nvPicPr>
          <p:cNvPr id="18" name="Picture 17">
            <a:extLst>
              <a:ext uri="{FF2B5EF4-FFF2-40B4-BE49-F238E27FC236}">
                <a16:creationId xmlns:a16="http://schemas.microsoft.com/office/drawing/2014/main" id="{D4D7F249-3CDC-82A9-685D-E89C375CB444}"/>
              </a:ext>
            </a:extLst>
          </p:cNvPr>
          <p:cNvPicPr>
            <a:picLocks noChangeAspect="1"/>
          </p:cNvPicPr>
          <p:nvPr/>
        </p:nvPicPr>
        <p:blipFill>
          <a:blip r:embed="rId14"/>
          <a:stretch>
            <a:fillRect/>
          </a:stretch>
        </p:blipFill>
        <p:spPr>
          <a:xfrm>
            <a:off x="2286000" y="7434574"/>
            <a:ext cx="13121380" cy="2243081"/>
          </a:xfrm>
          <a:prstGeom prst="rect">
            <a:avLst/>
          </a:prstGeom>
        </p:spPr>
      </p:pic>
      <p:pic>
        <p:nvPicPr>
          <p:cNvPr id="20" name="Picture 19">
            <a:extLst>
              <a:ext uri="{FF2B5EF4-FFF2-40B4-BE49-F238E27FC236}">
                <a16:creationId xmlns:a16="http://schemas.microsoft.com/office/drawing/2014/main" id="{CD1D60BC-A941-DD43-CA03-312D35E2E65E}"/>
              </a:ext>
            </a:extLst>
          </p:cNvPr>
          <p:cNvPicPr>
            <a:picLocks noChangeAspect="1"/>
          </p:cNvPicPr>
          <p:nvPr/>
        </p:nvPicPr>
        <p:blipFill>
          <a:blip r:embed="rId15"/>
          <a:stretch>
            <a:fillRect/>
          </a:stretch>
        </p:blipFill>
        <p:spPr>
          <a:xfrm>
            <a:off x="13629496" y="8150808"/>
            <a:ext cx="1610504" cy="952583"/>
          </a:xfrm>
          <a:prstGeom prst="rect">
            <a:avLst/>
          </a:prstGeom>
        </p:spPr>
      </p:pic>
    </p:spTree>
    <p:extLst>
      <p:ext uri="{BB962C8B-B14F-4D97-AF65-F5344CB8AC3E}">
        <p14:creationId xmlns:p14="http://schemas.microsoft.com/office/powerpoint/2010/main" val="1637594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40" name="Group 2"/>
          <p:cNvGrpSpPr/>
          <p:nvPr/>
        </p:nvGrpSpPr>
        <p:grpSpPr>
          <a:xfrm>
            <a:off x="5943252" y="720439"/>
            <a:ext cx="6529948" cy="1537537"/>
            <a:chOff x="0" y="0"/>
            <a:chExt cx="2933248" cy="359380"/>
          </a:xfrm>
        </p:grpSpPr>
        <p:sp>
          <p:nvSpPr>
            <p:cNvPr id="41"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42"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2" name="AutoShape 2"/>
          <p:cNvSpPr/>
          <p:nvPr/>
        </p:nvSpPr>
        <p:spPr>
          <a:xfrm rot="1293066">
            <a:off x="5552912" y="4655978"/>
            <a:ext cx="6607208" cy="0"/>
          </a:xfrm>
          <a:prstGeom prst="line">
            <a:avLst/>
          </a:prstGeom>
          <a:ln w="47625" cap="rnd">
            <a:solidFill>
              <a:srgbClr val="050A30"/>
            </a:solidFill>
            <a:prstDash val="solid"/>
            <a:headEnd type="none" w="sm" len="sm"/>
            <a:tailEnd type="none" w="sm" len="sm"/>
          </a:ln>
        </p:spPr>
      </p:sp>
      <p:sp>
        <p:nvSpPr>
          <p:cNvPr id="3" name="AutoShape 3"/>
          <p:cNvSpPr/>
          <p:nvPr/>
        </p:nvSpPr>
        <p:spPr>
          <a:xfrm rot="9547333">
            <a:off x="4932528" y="4717052"/>
            <a:ext cx="6913344" cy="0"/>
          </a:xfrm>
          <a:prstGeom prst="line">
            <a:avLst/>
          </a:prstGeom>
          <a:ln w="47625" cap="rnd">
            <a:solidFill>
              <a:srgbClr val="050A30"/>
            </a:solidFill>
            <a:prstDash val="solid"/>
            <a:headEnd type="none" w="sm" len="sm"/>
            <a:tailEnd type="none" w="sm" len="sm"/>
          </a:ln>
        </p:spPr>
      </p:sp>
      <p:grpSp>
        <p:nvGrpSpPr>
          <p:cNvPr id="4" name="Group 4"/>
          <p:cNvGrpSpPr/>
          <p:nvPr/>
        </p:nvGrpSpPr>
        <p:grpSpPr>
          <a:xfrm>
            <a:off x="8221235" y="3821075"/>
            <a:ext cx="1973986" cy="1973986"/>
            <a:chOff x="0" y="0"/>
            <a:chExt cx="812800" cy="812800"/>
          </a:xfrm>
        </p:grpSpPr>
        <p:sp>
          <p:nvSpPr>
            <p:cNvPr id="5" name="Freeform 5"/>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5CB6F9"/>
            </a:solidFill>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5677632" y="893243"/>
            <a:ext cx="6856166" cy="1315921"/>
          </a:xfrm>
          <a:prstGeom prst="rect">
            <a:avLst/>
          </a:prstGeom>
        </p:spPr>
        <p:txBody>
          <a:bodyPr lIns="0" tIns="0" rIns="0" bIns="0" rtlCol="0" anchor="t">
            <a:spAutoFit/>
          </a:bodyPr>
          <a:lstStyle/>
          <a:p>
            <a:pPr algn="ctr">
              <a:lnSpc>
                <a:spcPts val="4736"/>
              </a:lnSpc>
              <a:spcBef>
                <a:spcPct val="0"/>
              </a:spcBef>
            </a:pPr>
            <a:r>
              <a:rPr lang="en-US" sz="3947" dirty="0">
                <a:solidFill>
                  <a:srgbClr val="050A30"/>
                </a:solidFill>
                <a:latin typeface="Agrandir Narrow Bold"/>
              </a:rPr>
              <a:t>Discussion on Proposed Methodology</a:t>
            </a:r>
          </a:p>
        </p:txBody>
      </p:sp>
      <p:sp>
        <p:nvSpPr>
          <p:cNvPr id="10" name="TextBox 10"/>
          <p:cNvSpPr txBox="1"/>
          <p:nvPr/>
        </p:nvSpPr>
        <p:spPr>
          <a:xfrm>
            <a:off x="223712" y="3376083"/>
            <a:ext cx="5571946" cy="1692771"/>
          </a:xfrm>
          <a:prstGeom prst="rect">
            <a:avLst/>
          </a:prstGeom>
        </p:spPr>
        <p:txBody>
          <a:bodyPr wrap="square" lIns="0" tIns="0" rIns="0" bIns="0" rtlCol="0" anchor="t">
            <a:spAutoFit/>
          </a:bodyPr>
          <a:lstStyle/>
          <a:p>
            <a:pPr marL="0" lvl="0" indent="0" algn="ctr">
              <a:spcBef>
                <a:spcPct val="0"/>
              </a:spcBef>
            </a:pPr>
            <a:r>
              <a:rPr lang="en-US" sz="2200" b="0" i="0" dirty="0">
                <a:solidFill>
                  <a:srgbClr val="24292F"/>
                </a:solidFill>
                <a:effectLst/>
                <a:latin typeface="-apple-system"/>
              </a:rPr>
              <a:t>There are three important classes you need to load </a:t>
            </a:r>
            <a:r>
              <a:rPr lang="en-US" sz="2200" b="1" i="0" dirty="0" err="1">
                <a:solidFill>
                  <a:srgbClr val="24292F"/>
                </a:solidFill>
                <a:effectLst/>
                <a:latin typeface="-apple-system"/>
              </a:rPr>
              <a:t>LoadData</a:t>
            </a:r>
            <a:r>
              <a:rPr lang="en-US" sz="2200" b="0" i="0" dirty="0">
                <a:solidFill>
                  <a:srgbClr val="24292F"/>
                </a:solidFill>
                <a:effectLst/>
                <a:latin typeface="-apple-system"/>
              </a:rPr>
              <a:t> - for data loading, </a:t>
            </a:r>
            <a:r>
              <a:rPr lang="en-US" sz="2200" b="1" i="0" dirty="0">
                <a:solidFill>
                  <a:srgbClr val="24292F"/>
                </a:solidFill>
                <a:effectLst/>
                <a:latin typeface="-apple-system"/>
              </a:rPr>
              <a:t>Index</a:t>
            </a:r>
            <a:r>
              <a:rPr lang="en-US" sz="2200" b="0" i="0" dirty="0">
                <a:solidFill>
                  <a:srgbClr val="24292F"/>
                </a:solidFill>
                <a:effectLst/>
                <a:latin typeface="-apple-system"/>
              </a:rPr>
              <a:t> - for indexing the images to database/folder, </a:t>
            </a:r>
            <a:r>
              <a:rPr lang="en-US" sz="2200" b="1" i="0" dirty="0" err="1">
                <a:solidFill>
                  <a:srgbClr val="24292F"/>
                </a:solidFill>
                <a:effectLst/>
                <a:latin typeface="-apple-system"/>
              </a:rPr>
              <a:t>SearchImage</a:t>
            </a:r>
            <a:r>
              <a:rPr lang="en-US" sz="2200" b="0" i="0" dirty="0">
                <a:solidFill>
                  <a:srgbClr val="24292F"/>
                </a:solidFill>
                <a:effectLst/>
                <a:latin typeface="-apple-system"/>
              </a:rPr>
              <a:t> - For searching and Plotting the images</a:t>
            </a:r>
            <a:endParaRPr lang="en-US" sz="2200" dirty="0">
              <a:solidFill>
                <a:srgbClr val="050A30"/>
              </a:solidFill>
              <a:latin typeface="Agrandir Narrow"/>
            </a:endParaRPr>
          </a:p>
        </p:txBody>
      </p:sp>
      <p:sp>
        <p:nvSpPr>
          <p:cNvPr id="11" name="TextBox 11"/>
          <p:cNvSpPr txBox="1"/>
          <p:nvPr/>
        </p:nvSpPr>
        <p:spPr>
          <a:xfrm>
            <a:off x="-594958" y="5929847"/>
            <a:ext cx="5910255" cy="1868397"/>
          </a:xfrm>
          <a:prstGeom prst="rect">
            <a:avLst/>
          </a:prstGeom>
        </p:spPr>
        <p:txBody>
          <a:bodyPr wrap="square" lIns="0" tIns="0" rIns="0" bIns="0" rtlCol="0" anchor="t">
            <a:spAutoFit/>
          </a:bodyPr>
          <a:lstStyle/>
          <a:p>
            <a:pPr algn="r">
              <a:lnSpc>
                <a:spcPts val="4889"/>
              </a:lnSpc>
              <a:spcBef>
                <a:spcPct val="0"/>
              </a:spcBef>
            </a:pPr>
            <a:r>
              <a:rPr lang="en-US" sz="4400" b="1" i="0" dirty="0">
                <a:solidFill>
                  <a:srgbClr val="24292F"/>
                </a:solidFill>
                <a:effectLst/>
                <a:latin typeface="-apple-system"/>
              </a:rPr>
              <a:t>3. Indexing and Saving The File in Local Folder</a:t>
            </a:r>
          </a:p>
          <a:p>
            <a:pPr marL="0" lvl="0" indent="0" algn="r">
              <a:lnSpc>
                <a:spcPts val="4889"/>
              </a:lnSpc>
              <a:spcBef>
                <a:spcPct val="0"/>
              </a:spcBef>
            </a:pPr>
            <a:endParaRPr lang="en-US" sz="4074" dirty="0">
              <a:solidFill>
                <a:srgbClr val="050A30"/>
              </a:solidFill>
              <a:latin typeface="Agrandir Narrow Bold"/>
            </a:endParaRPr>
          </a:p>
        </p:txBody>
      </p:sp>
      <p:sp>
        <p:nvSpPr>
          <p:cNvPr id="12" name="TextBox 12"/>
          <p:cNvSpPr txBox="1"/>
          <p:nvPr/>
        </p:nvSpPr>
        <p:spPr>
          <a:xfrm>
            <a:off x="19960" y="7241293"/>
            <a:ext cx="7103281" cy="1538883"/>
          </a:xfrm>
          <a:prstGeom prst="rect">
            <a:avLst/>
          </a:prstGeom>
        </p:spPr>
        <p:txBody>
          <a:bodyPr wrap="square" lIns="0" tIns="0" rIns="0" bIns="0" rtlCol="0" anchor="t">
            <a:spAutoFit/>
          </a:bodyPr>
          <a:lstStyle/>
          <a:p>
            <a:pPr marL="0" lvl="0" indent="0" algn="ctr">
              <a:lnSpc>
                <a:spcPts val="3019"/>
              </a:lnSpc>
              <a:spcBef>
                <a:spcPct val="0"/>
              </a:spcBef>
            </a:pPr>
            <a:r>
              <a:rPr lang="en-US" sz="2400" b="0" i="0" dirty="0">
                <a:solidFill>
                  <a:srgbClr val="24292F"/>
                </a:solidFill>
                <a:effectLst/>
                <a:latin typeface="-apple-system"/>
              </a:rPr>
              <a:t>For faster retrieval we are using tree-based indexing techniques for Images features, So for that, we need to store meta-information on the local path </a:t>
            </a:r>
            <a:r>
              <a:rPr lang="en-US" sz="2400" b="1" i="0" dirty="0">
                <a:solidFill>
                  <a:srgbClr val="24292F"/>
                </a:solidFill>
                <a:effectLst/>
                <a:latin typeface="-apple-system"/>
              </a:rPr>
              <a:t>[meta-data-files/]</a:t>
            </a:r>
            <a:r>
              <a:rPr lang="en-US" sz="2400" b="0" i="0" dirty="0">
                <a:solidFill>
                  <a:srgbClr val="24292F"/>
                </a:solidFill>
                <a:effectLst/>
                <a:latin typeface="-apple-system"/>
              </a:rPr>
              <a:t> folder</a:t>
            </a:r>
            <a:endParaRPr lang="en-US" sz="2400" dirty="0">
              <a:solidFill>
                <a:srgbClr val="050A30"/>
              </a:solidFill>
              <a:latin typeface="Agrandir Narrow"/>
            </a:endParaRPr>
          </a:p>
        </p:txBody>
      </p:sp>
      <p:sp>
        <p:nvSpPr>
          <p:cNvPr id="13" name="TextBox 13"/>
          <p:cNvSpPr txBox="1"/>
          <p:nvPr/>
        </p:nvSpPr>
        <p:spPr>
          <a:xfrm>
            <a:off x="11937915" y="3042412"/>
            <a:ext cx="6350085" cy="1240019"/>
          </a:xfrm>
          <a:prstGeom prst="rect">
            <a:avLst/>
          </a:prstGeom>
        </p:spPr>
        <p:txBody>
          <a:bodyPr wrap="square" lIns="0" tIns="0" rIns="0" bIns="0" rtlCol="0" anchor="t">
            <a:spAutoFit/>
          </a:bodyPr>
          <a:lstStyle/>
          <a:p>
            <a:pPr>
              <a:lnSpc>
                <a:spcPts val="4889"/>
              </a:lnSpc>
              <a:spcBef>
                <a:spcPct val="0"/>
              </a:spcBef>
            </a:pPr>
            <a:r>
              <a:rPr lang="en-US" sz="3600" b="1" i="0" dirty="0">
                <a:solidFill>
                  <a:srgbClr val="24292F"/>
                </a:solidFill>
                <a:effectLst/>
                <a:latin typeface="-apple-system"/>
              </a:rPr>
              <a:t>2. Loading the Images Data</a:t>
            </a:r>
          </a:p>
          <a:p>
            <a:pPr marL="0" lvl="0" indent="0" algn="l">
              <a:lnSpc>
                <a:spcPts val="4889"/>
              </a:lnSpc>
              <a:spcBef>
                <a:spcPct val="0"/>
              </a:spcBef>
            </a:pPr>
            <a:endParaRPr lang="en-US" sz="3600" dirty="0">
              <a:solidFill>
                <a:srgbClr val="050A30"/>
              </a:solidFill>
              <a:latin typeface="Agrandir Narrow Bold"/>
            </a:endParaRPr>
          </a:p>
        </p:txBody>
      </p:sp>
      <p:sp>
        <p:nvSpPr>
          <p:cNvPr id="14" name="TextBox 14"/>
          <p:cNvSpPr txBox="1"/>
          <p:nvPr/>
        </p:nvSpPr>
        <p:spPr>
          <a:xfrm>
            <a:off x="11856353" y="3693270"/>
            <a:ext cx="6145302" cy="1538883"/>
          </a:xfrm>
          <a:prstGeom prst="rect">
            <a:avLst/>
          </a:prstGeom>
        </p:spPr>
        <p:txBody>
          <a:bodyPr wrap="square" lIns="0" tIns="0" rIns="0" bIns="0" rtlCol="0" anchor="t">
            <a:spAutoFit/>
          </a:bodyPr>
          <a:lstStyle/>
          <a:p>
            <a:pPr marL="0" lvl="0" indent="0" algn="ctr">
              <a:lnSpc>
                <a:spcPts val="3019"/>
              </a:lnSpc>
              <a:spcBef>
                <a:spcPct val="0"/>
              </a:spcBef>
            </a:pPr>
            <a:r>
              <a:rPr lang="en-US" sz="2400" b="0" i="0" dirty="0">
                <a:solidFill>
                  <a:srgbClr val="24292F"/>
                </a:solidFill>
                <a:effectLst/>
                <a:latin typeface="-apple-system"/>
              </a:rPr>
              <a:t>For loading the images data we need to use the </a:t>
            </a:r>
            <a:r>
              <a:rPr lang="en-US" sz="2400" b="1" i="0" dirty="0" err="1">
                <a:solidFill>
                  <a:srgbClr val="24292F"/>
                </a:solidFill>
                <a:effectLst/>
                <a:latin typeface="-apple-system"/>
              </a:rPr>
              <a:t>LoadData</a:t>
            </a:r>
            <a:r>
              <a:rPr lang="en-US" sz="2400" b="0" i="0" dirty="0">
                <a:solidFill>
                  <a:srgbClr val="24292F"/>
                </a:solidFill>
                <a:effectLst/>
                <a:latin typeface="-apple-system"/>
              </a:rPr>
              <a:t> object, from there we can import images from the CSV file and Single/Multiple Folders</a:t>
            </a:r>
            <a:endParaRPr lang="en-US" sz="2400" dirty="0">
              <a:solidFill>
                <a:srgbClr val="050A30"/>
              </a:solidFill>
              <a:latin typeface="Agrandir Narrow"/>
            </a:endParaRPr>
          </a:p>
        </p:txBody>
      </p:sp>
      <p:sp>
        <p:nvSpPr>
          <p:cNvPr id="15" name="TextBox 15"/>
          <p:cNvSpPr txBox="1"/>
          <p:nvPr/>
        </p:nvSpPr>
        <p:spPr>
          <a:xfrm>
            <a:off x="12337965" y="5492394"/>
            <a:ext cx="4289786" cy="1288751"/>
          </a:xfrm>
          <a:prstGeom prst="rect">
            <a:avLst/>
          </a:prstGeom>
        </p:spPr>
        <p:txBody>
          <a:bodyPr lIns="0" tIns="0" rIns="0" bIns="0" rtlCol="0" anchor="t">
            <a:spAutoFit/>
          </a:bodyPr>
          <a:lstStyle/>
          <a:p>
            <a:pPr>
              <a:lnSpc>
                <a:spcPts val="4889"/>
              </a:lnSpc>
              <a:spcBef>
                <a:spcPct val="0"/>
              </a:spcBef>
            </a:pPr>
            <a:r>
              <a:rPr lang="en-IN" sz="4400" b="1" dirty="0">
                <a:solidFill>
                  <a:srgbClr val="24292F"/>
                </a:solidFill>
                <a:latin typeface="-apple-system"/>
              </a:rPr>
              <a:t>4</a:t>
            </a:r>
            <a:r>
              <a:rPr lang="en-IN" sz="4400" b="1" i="0" dirty="0">
                <a:solidFill>
                  <a:srgbClr val="24292F"/>
                </a:solidFill>
                <a:effectLst/>
                <a:latin typeface="-apple-system"/>
              </a:rPr>
              <a:t>. Searching</a:t>
            </a:r>
          </a:p>
          <a:p>
            <a:pPr marL="0" lvl="0" indent="0" algn="l">
              <a:lnSpc>
                <a:spcPts val="4889"/>
              </a:lnSpc>
              <a:spcBef>
                <a:spcPct val="0"/>
              </a:spcBef>
            </a:pPr>
            <a:endParaRPr lang="en-US" sz="4074" dirty="0">
              <a:solidFill>
                <a:srgbClr val="050A30"/>
              </a:solidFill>
              <a:latin typeface="Agrandir Narrow Bold"/>
            </a:endParaRPr>
          </a:p>
        </p:txBody>
      </p:sp>
      <p:sp>
        <p:nvSpPr>
          <p:cNvPr id="16" name="TextBox 16"/>
          <p:cNvSpPr txBox="1"/>
          <p:nvPr/>
        </p:nvSpPr>
        <p:spPr>
          <a:xfrm>
            <a:off x="9144000" y="6263974"/>
            <a:ext cx="9103258" cy="1154162"/>
          </a:xfrm>
          <a:prstGeom prst="rect">
            <a:avLst/>
          </a:prstGeom>
        </p:spPr>
        <p:txBody>
          <a:bodyPr wrap="square" lIns="0" tIns="0" rIns="0" bIns="0" rtlCol="0" anchor="t">
            <a:spAutoFit/>
          </a:bodyPr>
          <a:lstStyle/>
          <a:p>
            <a:pPr marL="0" lvl="0" indent="0" algn="ctr">
              <a:lnSpc>
                <a:spcPts val="3019"/>
              </a:lnSpc>
              <a:spcBef>
                <a:spcPct val="0"/>
              </a:spcBef>
            </a:pPr>
            <a:r>
              <a:rPr lang="en-US" sz="2000" b="1" i="0" dirty="0">
                <a:solidFill>
                  <a:srgbClr val="24292F"/>
                </a:solidFill>
                <a:effectLst/>
                <a:latin typeface="-apple-system"/>
              </a:rPr>
              <a:t>Searching operation is performed by the following method:</a:t>
            </a:r>
          </a:p>
          <a:p>
            <a:pPr marL="0" lvl="0" indent="0" algn="ctr">
              <a:lnSpc>
                <a:spcPts val="3019"/>
              </a:lnSpc>
              <a:spcBef>
                <a:spcPct val="0"/>
              </a:spcBef>
            </a:pPr>
            <a:r>
              <a:rPr lang="en-US" sz="2000" dirty="0">
                <a:solidFill>
                  <a:srgbClr val="050A30"/>
                </a:solidFill>
                <a:latin typeface="Agrandir Narrow"/>
              </a:rPr>
              <a:t> # for searching, you need to give the image path and the number of the similar image you want</a:t>
            </a:r>
          </a:p>
        </p:txBody>
      </p:sp>
      <p:sp>
        <p:nvSpPr>
          <p:cNvPr id="17" name="TextBox 17"/>
          <p:cNvSpPr txBox="1"/>
          <p:nvPr/>
        </p:nvSpPr>
        <p:spPr>
          <a:xfrm>
            <a:off x="9525000" y="7427004"/>
            <a:ext cx="9103258" cy="1591782"/>
          </a:xfrm>
          <a:prstGeom prst="rect">
            <a:avLst/>
          </a:prstGeom>
        </p:spPr>
        <p:txBody>
          <a:bodyPr wrap="square" lIns="0" tIns="0" rIns="0" bIns="0" rtlCol="0" anchor="t">
            <a:spAutoFit/>
          </a:bodyPr>
          <a:lstStyle/>
          <a:p>
            <a:pPr marL="0" lvl="0" indent="0">
              <a:lnSpc>
                <a:spcPts val="2520"/>
              </a:lnSpc>
              <a:spcBef>
                <a:spcPct val="0"/>
              </a:spcBef>
            </a:pPr>
            <a:r>
              <a:rPr lang="en-US" sz="2000" b="1" i="0" dirty="0">
                <a:solidFill>
                  <a:srgbClr val="24292F"/>
                </a:solidFill>
                <a:effectLst/>
                <a:latin typeface="-apple-system"/>
              </a:rPr>
              <a:t>you can also plot some similar images for viewing purpose by following the code method:</a:t>
            </a:r>
          </a:p>
          <a:p>
            <a:pPr marL="0" lvl="0" indent="0">
              <a:lnSpc>
                <a:spcPts val="2520"/>
              </a:lnSpc>
              <a:spcBef>
                <a:spcPct val="0"/>
              </a:spcBef>
            </a:pPr>
            <a:r>
              <a:rPr lang="en-US" sz="2000" b="0" i="0" dirty="0">
                <a:solidFill>
                  <a:srgbClr val="24292F"/>
                </a:solidFill>
                <a:effectLst/>
                <a:latin typeface="-apple-system"/>
              </a:rPr>
              <a:t># If you want to plot similar images you can use this method, It will plot 16 most similar images from the data index</a:t>
            </a:r>
          </a:p>
          <a:p>
            <a:pPr marL="0" lvl="0" indent="0">
              <a:lnSpc>
                <a:spcPts val="2520"/>
              </a:lnSpc>
              <a:spcBef>
                <a:spcPct val="0"/>
              </a:spcBef>
            </a:pPr>
            <a:endParaRPr lang="en-US" sz="2000" dirty="0">
              <a:solidFill>
                <a:srgbClr val="050A30"/>
              </a:solidFill>
              <a:latin typeface="Agrandir Narrow"/>
            </a:endParaRPr>
          </a:p>
        </p:txBody>
      </p:sp>
      <p:pic>
        <p:nvPicPr>
          <p:cNvPr id="33" name="Picture 33"/>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60291" y="8770797"/>
            <a:ext cx="1048729" cy="1064552"/>
          </a:xfrm>
          <a:prstGeom prst="rect">
            <a:avLst/>
          </a:prstGeom>
        </p:spPr>
      </p:pic>
      <p:pic>
        <p:nvPicPr>
          <p:cNvPr id="34" name="Picture 34"/>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6147354" y="8603788"/>
            <a:ext cx="2072195" cy="1591782"/>
          </a:xfrm>
          <a:prstGeom prst="rect">
            <a:avLst/>
          </a:prstGeom>
        </p:spPr>
      </p:pic>
      <p:pic>
        <p:nvPicPr>
          <p:cNvPr id="35" name="Picture 35"/>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1406426" y="1532149"/>
            <a:ext cx="1561364" cy="854492"/>
          </a:xfrm>
          <a:prstGeom prst="rect">
            <a:avLst/>
          </a:prstGeom>
        </p:spPr>
      </p:pic>
      <p:pic>
        <p:nvPicPr>
          <p:cNvPr id="36" name="Picture 36"/>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37" name="Picture 37"/>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670958" y="1028700"/>
            <a:ext cx="1588342" cy="1667153"/>
          </a:xfrm>
          <a:prstGeom prst="rect">
            <a:avLst/>
          </a:prstGeom>
        </p:spPr>
      </p:pic>
      <p:pic>
        <p:nvPicPr>
          <p:cNvPr id="38" name="Picture 38"/>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7703523" y="7001547"/>
            <a:ext cx="850914" cy="850914"/>
          </a:xfrm>
          <a:prstGeom prst="rect">
            <a:avLst/>
          </a:prstGeom>
        </p:spPr>
      </p:pic>
      <p:sp>
        <p:nvSpPr>
          <p:cNvPr id="44" name="TextBox 43">
            <a:extLst>
              <a:ext uri="{FF2B5EF4-FFF2-40B4-BE49-F238E27FC236}">
                <a16:creationId xmlns:a16="http://schemas.microsoft.com/office/drawing/2014/main" id="{9AADF943-8CA5-5F7C-0D74-4E6B6FC7F924}"/>
              </a:ext>
            </a:extLst>
          </p:cNvPr>
          <p:cNvSpPr txBox="1"/>
          <p:nvPr/>
        </p:nvSpPr>
        <p:spPr>
          <a:xfrm>
            <a:off x="76118" y="2488756"/>
            <a:ext cx="7239082" cy="1200329"/>
          </a:xfrm>
          <a:prstGeom prst="rect">
            <a:avLst/>
          </a:prstGeom>
          <a:noFill/>
        </p:spPr>
        <p:txBody>
          <a:bodyPr wrap="square" rtlCol="0">
            <a:spAutoFit/>
          </a:bodyPr>
          <a:lstStyle/>
          <a:p>
            <a:r>
              <a:rPr lang="en-US" sz="3600" b="1" i="0" dirty="0">
                <a:solidFill>
                  <a:srgbClr val="24292F"/>
                </a:solidFill>
                <a:effectLst/>
                <a:latin typeface="-apple-system"/>
              </a:rPr>
              <a:t>1. Importing the Important Classes</a:t>
            </a:r>
          </a:p>
          <a:p>
            <a:endParaRPr lang="en-IN" sz="3600" dirty="0"/>
          </a:p>
        </p:txBody>
      </p:sp>
      <p:pic>
        <p:nvPicPr>
          <p:cNvPr id="7" name="Picture 6">
            <a:extLst>
              <a:ext uri="{FF2B5EF4-FFF2-40B4-BE49-F238E27FC236}">
                <a16:creationId xmlns:a16="http://schemas.microsoft.com/office/drawing/2014/main" id="{C6EAA3A8-4A42-FF48-88C8-217C67C0621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344246" y="4041270"/>
            <a:ext cx="1696394" cy="169639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9" name="Group 2"/>
          <p:cNvGrpSpPr/>
          <p:nvPr/>
        </p:nvGrpSpPr>
        <p:grpSpPr>
          <a:xfrm>
            <a:off x="5562600" y="510268"/>
            <a:ext cx="7029158" cy="1036863"/>
            <a:chOff x="0" y="0"/>
            <a:chExt cx="2933248" cy="359380"/>
          </a:xfrm>
        </p:grpSpPr>
        <p:sp>
          <p:nvSpPr>
            <p:cNvPr id="30"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31"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2" name="Group 2"/>
          <p:cNvGrpSpPr/>
          <p:nvPr/>
        </p:nvGrpSpPr>
        <p:grpSpPr>
          <a:xfrm>
            <a:off x="1110614" y="2209279"/>
            <a:ext cx="709834" cy="709834"/>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34603" y="2145711"/>
            <a:ext cx="709834" cy="709834"/>
            <a:chOff x="0" y="0"/>
            <a:chExt cx="812800" cy="812800"/>
          </a:xfrm>
        </p:grpSpPr>
        <p:sp>
          <p:nvSpPr>
            <p:cNvPr id="6" name="Freeform 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50A30"/>
            </a:solidFill>
          </p:spPr>
        </p:sp>
        <p:sp>
          <p:nvSpPr>
            <p:cNvPr id="7" name="TextBox 7"/>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121908" y="3783989"/>
            <a:ext cx="709834" cy="709834"/>
            <a:chOff x="0" y="0"/>
            <a:chExt cx="812800" cy="812800"/>
          </a:xfrm>
        </p:grpSpPr>
        <p:sp>
          <p:nvSpPr>
            <p:cNvPr id="9" name="Freeform 9"/>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10" name="TextBox 10"/>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045896" y="3720421"/>
            <a:ext cx="709834" cy="709834"/>
            <a:chOff x="0" y="0"/>
            <a:chExt cx="812800" cy="812800"/>
          </a:xfrm>
        </p:grpSpPr>
        <p:sp>
          <p:nvSpPr>
            <p:cNvPr id="12" name="Freeform 12"/>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50A30"/>
            </a:solidFill>
          </p:spPr>
        </p:sp>
        <p:sp>
          <p:nvSpPr>
            <p:cNvPr id="13" name="TextBox 13"/>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4882214" y="638419"/>
            <a:ext cx="8523571" cy="838200"/>
          </a:xfrm>
          <a:prstGeom prst="rect">
            <a:avLst/>
          </a:prstGeom>
        </p:spPr>
        <p:txBody>
          <a:bodyPr lIns="0" tIns="0" rIns="0" bIns="0" rtlCol="0" anchor="t">
            <a:spAutoFit/>
          </a:bodyPr>
          <a:lstStyle/>
          <a:p>
            <a:pPr algn="ctr">
              <a:lnSpc>
                <a:spcPts val="5553"/>
              </a:lnSpc>
              <a:spcBef>
                <a:spcPct val="0"/>
              </a:spcBef>
            </a:pPr>
            <a:r>
              <a:rPr lang="en-US" sz="4627">
                <a:solidFill>
                  <a:srgbClr val="050A30"/>
                </a:solidFill>
                <a:latin typeface="Agrandir Narrow Bold"/>
              </a:rPr>
              <a:t>Experiments and Results</a:t>
            </a:r>
          </a:p>
        </p:txBody>
      </p:sp>
      <p:sp>
        <p:nvSpPr>
          <p:cNvPr id="15" name="TextBox 15"/>
          <p:cNvSpPr txBox="1"/>
          <p:nvPr/>
        </p:nvSpPr>
        <p:spPr>
          <a:xfrm>
            <a:off x="2145199" y="2168681"/>
            <a:ext cx="12821902" cy="923330"/>
          </a:xfrm>
          <a:prstGeom prst="rect">
            <a:avLst/>
          </a:prstGeom>
        </p:spPr>
        <p:txBody>
          <a:bodyPr wrap="square" lIns="0" tIns="0" rIns="0" bIns="0" rtlCol="0" anchor="t">
            <a:spAutoFit/>
          </a:bodyPr>
          <a:lstStyle/>
          <a:p>
            <a:pPr>
              <a:lnSpc>
                <a:spcPts val="3612"/>
              </a:lnSpc>
              <a:spcBef>
                <a:spcPct val="0"/>
              </a:spcBef>
            </a:pPr>
            <a:r>
              <a:rPr lang="en-US" sz="3010" dirty="0">
                <a:solidFill>
                  <a:srgbClr val="050A30"/>
                </a:solidFill>
                <a:latin typeface="Agrandir Narrow"/>
              </a:rPr>
              <a:t>Data Set is taken from Kaggle  ( </a:t>
            </a:r>
            <a:r>
              <a:rPr lang="en-IN" sz="3200" b="1" i="0" dirty="0">
                <a:solidFill>
                  <a:srgbClr val="202124"/>
                </a:solidFill>
                <a:effectLst/>
                <a:latin typeface="zeitung"/>
              </a:rPr>
              <a:t>Landscape Pictures </a:t>
            </a:r>
            <a:r>
              <a:rPr lang="en-IN" sz="3200" b="0" i="0" u="none" strike="noStrike" dirty="0">
                <a:solidFill>
                  <a:srgbClr val="202124"/>
                </a:solidFill>
                <a:effectLst/>
                <a:latin typeface="Inter"/>
              </a:rPr>
              <a:t>)</a:t>
            </a:r>
            <a:endParaRPr lang="en-US" sz="3010" dirty="0">
              <a:solidFill>
                <a:srgbClr val="050A30"/>
              </a:solidFill>
              <a:latin typeface="Agrandir Narrow"/>
            </a:endParaRPr>
          </a:p>
          <a:p>
            <a:pPr marL="0" lvl="0" indent="0" algn="l">
              <a:lnSpc>
                <a:spcPts val="3612"/>
              </a:lnSpc>
              <a:spcBef>
                <a:spcPct val="0"/>
              </a:spcBef>
            </a:pPr>
            <a:endParaRPr lang="en-US" sz="3010" dirty="0">
              <a:solidFill>
                <a:srgbClr val="050A30"/>
              </a:solidFill>
              <a:latin typeface="Agrandir Narrow"/>
            </a:endParaRPr>
          </a:p>
        </p:txBody>
      </p:sp>
      <p:sp>
        <p:nvSpPr>
          <p:cNvPr id="16" name="TextBox 16"/>
          <p:cNvSpPr txBox="1"/>
          <p:nvPr/>
        </p:nvSpPr>
        <p:spPr>
          <a:xfrm>
            <a:off x="2172908" y="3522757"/>
            <a:ext cx="7258642" cy="543069"/>
          </a:xfrm>
          <a:prstGeom prst="rect">
            <a:avLst/>
          </a:prstGeom>
        </p:spPr>
        <p:txBody>
          <a:bodyPr lIns="0" tIns="0" rIns="0" bIns="0" rtlCol="0" anchor="t">
            <a:spAutoFit/>
          </a:bodyPr>
          <a:lstStyle/>
          <a:p>
            <a:pPr marL="0" lvl="0" indent="0" algn="l">
              <a:lnSpc>
                <a:spcPts val="3612"/>
              </a:lnSpc>
              <a:spcBef>
                <a:spcPct val="0"/>
              </a:spcBef>
            </a:pPr>
            <a:r>
              <a:rPr lang="en-US" sz="3010" dirty="0">
                <a:solidFill>
                  <a:srgbClr val="050A30"/>
                </a:solidFill>
                <a:latin typeface="Agrandir Narrow"/>
              </a:rPr>
              <a:t>System Description </a:t>
            </a:r>
          </a:p>
        </p:txBody>
      </p:sp>
      <p:sp>
        <p:nvSpPr>
          <p:cNvPr id="17" name="TextBox 17"/>
          <p:cNvSpPr txBox="1"/>
          <p:nvPr/>
        </p:nvSpPr>
        <p:spPr>
          <a:xfrm>
            <a:off x="2145199" y="7193035"/>
            <a:ext cx="6517100" cy="461665"/>
          </a:xfrm>
          <a:prstGeom prst="rect">
            <a:avLst/>
          </a:prstGeom>
        </p:spPr>
        <p:txBody>
          <a:bodyPr lIns="0" tIns="0" rIns="0" bIns="0" rtlCol="0" anchor="t">
            <a:spAutoFit/>
          </a:bodyPr>
          <a:lstStyle/>
          <a:p>
            <a:pPr marL="0" lvl="0" indent="0" algn="l">
              <a:lnSpc>
                <a:spcPts val="3612"/>
              </a:lnSpc>
              <a:spcBef>
                <a:spcPct val="0"/>
              </a:spcBef>
            </a:pPr>
            <a:r>
              <a:rPr lang="en-US" sz="3010" dirty="0">
                <a:solidFill>
                  <a:srgbClr val="050A30"/>
                </a:solidFill>
                <a:latin typeface="Agrandir Narrow"/>
              </a:rPr>
              <a:t>the results are : </a:t>
            </a:r>
          </a:p>
        </p:txBody>
      </p:sp>
      <p:pic>
        <p:nvPicPr>
          <p:cNvPr id="24" name="Picture 2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60291" y="8770797"/>
            <a:ext cx="1048729" cy="1064552"/>
          </a:xfrm>
          <a:prstGeom prst="rect">
            <a:avLst/>
          </a:prstGeom>
        </p:spPr>
      </p:pic>
      <p:pic>
        <p:nvPicPr>
          <p:cNvPr id="25" name="Picture 25"/>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392400" y="8039100"/>
            <a:ext cx="2617042" cy="2010313"/>
          </a:xfrm>
          <a:prstGeom prst="rect">
            <a:avLst/>
          </a:prstGeom>
        </p:spPr>
      </p:pic>
      <p:pic>
        <p:nvPicPr>
          <p:cNvPr id="26" name="Picture 26"/>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2189398" y="1314433"/>
            <a:ext cx="1561364" cy="854492"/>
          </a:xfrm>
          <a:prstGeom prst="rect">
            <a:avLst/>
          </a:prstGeom>
        </p:spPr>
      </p:pic>
      <p:pic>
        <p:nvPicPr>
          <p:cNvPr id="27" name="Picture 27"/>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28" name="Picture 28"/>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670958" y="1028700"/>
            <a:ext cx="1588342" cy="1667153"/>
          </a:xfrm>
          <a:prstGeom prst="rect">
            <a:avLst/>
          </a:prstGeom>
        </p:spPr>
      </p:pic>
      <p:pic>
        <p:nvPicPr>
          <p:cNvPr id="33" name="Picture 32">
            <a:extLst>
              <a:ext uri="{FF2B5EF4-FFF2-40B4-BE49-F238E27FC236}">
                <a16:creationId xmlns:a16="http://schemas.microsoft.com/office/drawing/2014/main" id="{C6D9C330-C59B-C5F2-E5FB-4A1A64EF5FB7}"/>
              </a:ext>
            </a:extLst>
          </p:cNvPr>
          <p:cNvPicPr>
            <a:picLocks noChangeAspect="1"/>
          </p:cNvPicPr>
          <p:nvPr/>
        </p:nvPicPr>
        <p:blipFill>
          <a:blip r:embed="rId12"/>
          <a:stretch>
            <a:fillRect/>
          </a:stretch>
        </p:blipFill>
        <p:spPr>
          <a:xfrm>
            <a:off x="6172201" y="3308031"/>
            <a:ext cx="7578562" cy="301738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40" name="Group 18">
            <a:extLst>
              <a:ext uri="{FF2B5EF4-FFF2-40B4-BE49-F238E27FC236}">
                <a16:creationId xmlns:a16="http://schemas.microsoft.com/office/drawing/2014/main" id="{583B5B28-D841-F316-95F6-FB43985C6DB6}"/>
              </a:ext>
            </a:extLst>
          </p:cNvPr>
          <p:cNvGrpSpPr/>
          <p:nvPr/>
        </p:nvGrpSpPr>
        <p:grpSpPr>
          <a:xfrm>
            <a:off x="1009600" y="7132519"/>
            <a:ext cx="709834" cy="709834"/>
            <a:chOff x="0" y="0"/>
            <a:chExt cx="812800" cy="812800"/>
          </a:xfrm>
        </p:grpSpPr>
        <p:sp>
          <p:nvSpPr>
            <p:cNvPr id="41" name="Freeform 19">
              <a:extLst>
                <a:ext uri="{FF2B5EF4-FFF2-40B4-BE49-F238E27FC236}">
                  <a16:creationId xmlns:a16="http://schemas.microsoft.com/office/drawing/2014/main" id="{5EB04DED-F1F1-22C0-9FB5-0CE7D68C1ED7}"/>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42" name="TextBox 20">
              <a:extLst>
                <a:ext uri="{FF2B5EF4-FFF2-40B4-BE49-F238E27FC236}">
                  <a16:creationId xmlns:a16="http://schemas.microsoft.com/office/drawing/2014/main" id="{84A12BF6-8767-4A63-324A-C87147BEFDF5}"/>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43" name="Group 21">
            <a:extLst>
              <a:ext uri="{FF2B5EF4-FFF2-40B4-BE49-F238E27FC236}">
                <a16:creationId xmlns:a16="http://schemas.microsoft.com/office/drawing/2014/main" id="{7E4F5E29-F2D0-783D-F219-F1E7B59C27AF}"/>
              </a:ext>
            </a:extLst>
          </p:cNvPr>
          <p:cNvGrpSpPr/>
          <p:nvPr/>
        </p:nvGrpSpPr>
        <p:grpSpPr>
          <a:xfrm>
            <a:off x="933589" y="7068951"/>
            <a:ext cx="709834" cy="709834"/>
            <a:chOff x="0" y="0"/>
            <a:chExt cx="812800" cy="812800"/>
          </a:xfrm>
        </p:grpSpPr>
        <p:sp>
          <p:nvSpPr>
            <p:cNvPr id="44" name="Freeform 22">
              <a:extLst>
                <a:ext uri="{FF2B5EF4-FFF2-40B4-BE49-F238E27FC236}">
                  <a16:creationId xmlns:a16="http://schemas.microsoft.com/office/drawing/2014/main" id="{F3D41A35-FC79-1C72-F4DF-0ED595BBFD21}"/>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50A30"/>
            </a:solidFill>
          </p:spPr>
        </p:sp>
        <p:sp>
          <p:nvSpPr>
            <p:cNvPr id="45" name="TextBox 23">
              <a:extLst>
                <a:ext uri="{FF2B5EF4-FFF2-40B4-BE49-F238E27FC236}">
                  <a16:creationId xmlns:a16="http://schemas.microsoft.com/office/drawing/2014/main" id="{AAC25E7A-CCFB-53F1-7FB2-9296AA894863}"/>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pic>
        <p:nvPicPr>
          <p:cNvPr id="47" name="Picture 46">
            <a:extLst>
              <a:ext uri="{FF2B5EF4-FFF2-40B4-BE49-F238E27FC236}">
                <a16:creationId xmlns:a16="http://schemas.microsoft.com/office/drawing/2014/main" id="{D4BA62C2-3500-DD1B-0A3B-E2365B7867F4}"/>
              </a:ext>
            </a:extLst>
          </p:cNvPr>
          <p:cNvPicPr>
            <a:picLocks noChangeAspect="1"/>
          </p:cNvPicPr>
          <p:nvPr/>
        </p:nvPicPr>
        <p:blipFill>
          <a:blip r:embed="rId13"/>
          <a:stretch>
            <a:fillRect/>
          </a:stretch>
        </p:blipFill>
        <p:spPr>
          <a:xfrm>
            <a:off x="5257800" y="7159198"/>
            <a:ext cx="5400000" cy="272745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5070620" y="701134"/>
            <a:ext cx="7655177" cy="937909"/>
            <a:chOff x="0" y="0"/>
            <a:chExt cx="2933248" cy="359380"/>
          </a:xfrm>
        </p:grpSpPr>
        <p:sp>
          <p:nvSpPr>
            <p:cNvPr id="3"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5277854" y="728907"/>
            <a:ext cx="7447944" cy="685800"/>
          </a:xfrm>
          <a:prstGeom prst="rect">
            <a:avLst/>
          </a:prstGeom>
        </p:spPr>
        <p:txBody>
          <a:bodyPr lIns="0" tIns="0" rIns="0" bIns="0" rtlCol="0" anchor="t">
            <a:spAutoFit/>
          </a:bodyPr>
          <a:lstStyle/>
          <a:p>
            <a:pPr algn="ctr">
              <a:lnSpc>
                <a:spcPts val="4644"/>
              </a:lnSpc>
              <a:spcBef>
                <a:spcPct val="0"/>
              </a:spcBef>
            </a:pPr>
            <a:r>
              <a:rPr lang="en-US" sz="3870">
                <a:solidFill>
                  <a:srgbClr val="050A30"/>
                </a:solidFill>
                <a:latin typeface="Agrandir Narrow Bold"/>
              </a:rPr>
              <a:t>Conclusion and Future Work</a:t>
            </a:r>
          </a:p>
        </p:txBody>
      </p:sp>
      <p:sp>
        <p:nvSpPr>
          <p:cNvPr id="6" name="TextBox 6"/>
          <p:cNvSpPr txBox="1"/>
          <p:nvPr/>
        </p:nvSpPr>
        <p:spPr>
          <a:xfrm>
            <a:off x="3153414" y="2743490"/>
            <a:ext cx="11981171" cy="1331134"/>
          </a:xfrm>
          <a:prstGeom prst="rect">
            <a:avLst/>
          </a:prstGeom>
        </p:spPr>
        <p:txBody>
          <a:bodyPr lIns="0" tIns="0" rIns="0" bIns="0" rtlCol="0" anchor="t">
            <a:spAutoFit/>
          </a:bodyPr>
          <a:lstStyle/>
          <a:p>
            <a:pPr algn="l"/>
            <a:r>
              <a:rPr lang="en-US" sz="5400" b="1" i="0" dirty="0">
                <a:solidFill>
                  <a:srgbClr val="292929"/>
                </a:solidFill>
                <a:effectLst/>
                <a:latin typeface="sohne"/>
              </a:rPr>
              <a:t>What next?</a:t>
            </a:r>
          </a:p>
          <a:p>
            <a:pPr marL="0" lvl="0" indent="0" algn="ctr">
              <a:lnSpc>
                <a:spcPts val="3913"/>
              </a:lnSpc>
              <a:spcBef>
                <a:spcPct val="0"/>
              </a:spcBef>
            </a:pPr>
            <a:endParaRPr lang="en-US" sz="3261" dirty="0">
              <a:solidFill>
                <a:srgbClr val="050A30"/>
              </a:solidFill>
              <a:latin typeface="Agrandir Narrow"/>
            </a:endParaRPr>
          </a:p>
        </p:txBody>
      </p:sp>
      <p:sp>
        <p:nvSpPr>
          <p:cNvPr id="7" name="TextBox 7"/>
          <p:cNvSpPr txBox="1"/>
          <p:nvPr/>
        </p:nvSpPr>
        <p:spPr>
          <a:xfrm>
            <a:off x="3323222" y="3958683"/>
            <a:ext cx="13111193" cy="1795363"/>
          </a:xfrm>
          <a:prstGeom prst="rect">
            <a:avLst/>
          </a:prstGeom>
        </p:spPr>
        <p:txBody>
          <a:bodyPr wrap="square" lIns="0" tIns="0" rIns="0" bIns="0" rtlCol="0" anchor="t">
            <a:spAutoFit/>
          </a:bodyPr>
          <a:lstStyle/>
          <a:p>
            <a:pPr>
              <a:lnSpc>
                <a:spcPts val="3546"/>
              </a:lnSpc>
              <a:spcBef>
                <a:spcPct val="0"/>
              </a:spcBef>
            </a:pPr>
            <a:r>
              <a:rPr lang="en-US" sz="3200" b="0" i="0" dirty="0">
                <a:solidFill>
                  <a:srgbClr val="292929"/>
                </a:solidFill>
                <a:effectLst/>
                <a:latin typeface="source-serif-pro"/>
              </a:rPr>
              <a:t>The approaches covered in this article can be easily applied to other Machine Learning areas like text, video, audio, or even tabular data. Every model that outputs a feature vector is suitable.</a:t>
            </a:r>
          </a:p>
          <a:p>
            <a:pPr marL="0" lvl="0" indent="0" algn="l">
              <a:lnSpc>
                <a:spcPts val="3546"/>
              </a:lnSpc>
              <a:spcBef>
                <a:spcPct val="0"/>
              </a:spcBef>
            </a:pPr>
            <a:endParaRPr lang="en-US" sz="2955" dirty="0">
              <a:solidFill>
                <a:srgbClr val="050A30"/>
              </a:solidFill>
              <a:latin typeface="Agrandir Narrow"/>
            </a:endParaRPr>
          </a:p>
        </p:txBody>
      </p:sp>
      <p:grpSp>
        <p:nvGrpSpPr>
          <p:cNvPr id="9" name="Group 9"/>
          <p:cNvGrpSpPr/>
          <p:nvPr/>
        </p:nvGrpSpPr>
        <p:grpSpPr>
          <a:xfrm>
            <a:off x="1882166" y="4087852"/>
            <a:ext cx="1016678" cy="1000580"/>
            <a:chOff x="0" y="0"/>
            <a:chExt cx="1355571" cy="1334106"/>
          </a:xfrm>
        </p:grpSpPr>
        <p:grpSp>
          <p:nvGrpSpPr>
            <p:cNvPr id="10" name="Group 10"/>
            <p:cNvGrpSpPr/>
            <p:nvPr/>
          </p:nvGrpSpPr>
          <p:grpSpPr>
            <a:xfrm>
              <a:off x="131118" y="109654"/>
              <a:ext cx="1224452" cy="1224452"/>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12" name="TextBox 12"/>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0" y="0"/>
              <a:ext cx="1224452" cy="1224452"/>
              <a:chOff x="0" y="0"/>
              <a:chExt cx="812800" cy="812800"/>
            </a:xfrm>
          </p:grpSpPr>
          <p:sp>
            <p:nvSpPr>
              <p:cNvPr id="14" name="Freeform 1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50A30"/>
              </a:solidFill>
            </p:spPr>
          </p:sp>
          <p:sp>
            <p:nvSpPr>
              <p:cNvPr id="15" name="TextBox 1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pic>
        <p:nvPicPr>
          <p:cNvPr id="20" name="Picture 20"/>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60291" y="8770797"/>
            <a:ext cx="1048729" cy="1064552"/>
          </a:xfrm>
          <a:prstGeom prst="rect">
            <a:avLst/>
          </a:prstGeom>
        </p:spPr>
      </p:pic>
      <p:pic>
        <p:nvPicPr>
          <p:cNvPr id="21" name="Picture 21"/>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6434415" y="8860759"/>
            <a:ext cx="1800790" cy="1383299"/>
          </a:xfrm>
          <a:prstGeom prst="rect">
            <a:avLst/>
          </a:prstGeom>
        </p:spPr>
      </p:pic>
      <p:pic>
        <p:nvPicPr>
          <p:cNvPr id="22" name="Picture 22"/>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4517" y="1781918"/>
            <a:ext cx="1561364" cy="854492"/>
          </a:xfrm>
          <a:prstGeom prst="rect">
            <a:avLst/>
          </a:prstGeom>
        </p:spPr>
      </p:pic>
      <p:pic>
        <p:nvPicPr>
          <p:cNvPr id="23" name="Picture 23"/>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24" name="Picture 24"/>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670958" y="1028700"/>
            <a:ext cx="1588342" cy="1667153"/>
          </a:xfrm>
          <a:prstGeom prst="rect">
            <a:avLst/>
          </a:prstGeom>
        </p:spPr>
      </p:pic>
      <p:pic>
        <p:nvPicPr>
          <p:cNvPr id="25" name="Picture 25"/>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10833399" y="1781918"/>
            <a:ext cx="850914" cy="850914"/>
          </a:xfrm>
          <a:prstGeom prst="rect">
            <a:avLst/>
          </a:prstGeom>
        </p:spPr>
      </p:pic>
      <p:sp>
        <p:nvSpPr>
          <p:cNvPr id="50" name="TextBox 50"/>
          <p:cNvSpPr txBox="1"/>
          <p:nvPr/>
        </p:nvSpPr>
        <p:spPr>
          <a:xfrm>
            <a:off x="11856867" y="1952145"/>
            <a:ext cx="5574987" cy="523875"/>
          </a:xfrm>
          <a:prstGeom prst="rect">
            <a:avLst/>
          </a:prstGeom>
        </p:spPr>
        <p:txBody>
          <a:bodyPr lIns="0" tIns="0" rIns="0" bIns="0" rtlCol="0" anchor="t">
            <a:spAutoFit/>
          </a:bodyPr>
          <a:lstStyle/>
          <a:p>
            <a:pPr marL="0" lvl="0" indent="0" algn="l">
              <a:lnSpc>
                <a:spcPts val="3546"/>
              </a:lnSpc>
              <a:spcBef>
                <a:spcPct val="0"/>
              </a:spcBef>
            </a:pPr>
            <a:r>
              <a:rPr lang="en-US" sz="2955" dirty="0">
                <a:solidFill>
                  <a:srgbClr val="050A30"/>
                </a:solidFill>
                <a:latin typeface="Agrandir Narrow"/>
              </a:rPr>
              <a:t>Future Work</a:t>
            </a:r>
          </a:p>
        </p:txBody>
      </p:sp>
      <p:pic>
        <p:nvPicPr>
          <p:cNvPr id="12292" name="Picture 4" descr="Text format - Free professions and jobs icons">
            <a:extLst>
              <a:ext uri="{FF2B5EF4-FFF2-40B4-BE49-F238E27FC236}">
                <a16:creationId xmlns:a16="http://schemas.microsoft.com/office/drawing/2014/main" id="{A4AB5436-2132-261D-92C2-556F9DA8974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153414" y="6151053"/>
            <a:ext cx="2262171" cy="2262171"/>
          </a:xfrm>
          <a:prstGeom prst="rect">
            <a:avLst/>
          </a:prstGeom>
          <a:noFill/>
          <a:extLst>
            <a:ext uri="{909E8E84-426E-40DD-AFC4-6F175D3DCCD1}">
              <a14:hiddenFill xmlns:a14="http://schemas.microsoft.com/office/drawing/2010/main">
                <a:solidFill>
                  <a:srgbClr val="FFFFFF"/>
                </a:solidFill>
              </a14:hiddenFill>
            </a:ext>
          </a:extLst>
        </p:spPr>
      </p:pic>
      <p:sp>
        <p:nvSpPr>
          <p:cNvPr id="51" name="AutoShape 10" descr="Video Icon png images | PNGEgg">
            <a:extLst>
              <a:ext uri="{FF2B5EF4-FFF2-40B4-BE49-F238E27FC236}">
                <a16:creationId xmlns:a16="http://schemas.microsoft.com/office/drawing/2014/main" id="{E3463BEB-6EAD-7E9B-DEE5-FEB543D9859C}"/>
              </a:ext>
            </a:extLst>
          </p:cNvPr>
          <p:cNvSpPr>
            <a:spLocks noChangeAspect="1" noChangeArrowheads="1"/>
          </p:cNvSpPr>
          <p:nvPr/>
        </p:nvSpPr>
        <p:spPr bwMode="auto">
          <a:xfrm>
            <a:off x="8991600" y="4991100"/>
            <a:ext cx="2262170" cy="226217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2302" name="Picture 14" descr="Video Comments - Video Icon Vector Png - Free Transparent PNG Clipart  Images Download">
            <a:extLst>
              <a:ext uri="{FF2B5EF4-FFF2-40B4-BE49-F238E27FC236}">
                <a16:creationId xmlns:a16="http://schemas.microsoft.com/office/drawing/2014/main" id="{1B5431CD-6E8D-B8BA-BB98-C80F31C15674}"/>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6169300" y="6168338"/>
            <a:ext cx="2836155" cy="226217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2" name="AutoShape 16" descr="Computer Icons Sound icon, volume, text, sound, symbol png | PNGWing">
            <a:extLst>
              <a:ext uri="{FF2B5EF4-FFF2-40B4-BE49-F238E27FC236}">
                <a16:creationId xmlns:a16="http://schemas.microsoft.com/office/drawing/2014/main" id="{39F94A6B-9ABE-99D5-2D20-E0AA9EDB59FC}"/>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2306" name="Picture 18" descr="Computer Icons Sound Icon Volume PNG - acoustic wave, audio icon, black and  white, brand, computer icons | Computer icon, Icon, Png">
            <a:extLst>
              <a:ext uri="{FF2B5EF4-FFF2-40B4-BE49-F238E27FC236}">
                <a16:creationId xmlns:a16="http://schemas.microsoft.com/office/drawing/2014/main" id="{8060CDE4-EFFF-5E20-132E-727652A33D44}"/>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598426" y="6185643"/>
            <a:ext cx="3155080" cy="21496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308" name="Picture 20" descr="Table Icon - Download in Colored Outline Style">
            <a:extLst>
              <a:ext uri="{FF2B5EF4-FFF2-40B4-BE49-F238E27FC236}">
                <a16:creationId xmlns:a16="http://schemas.microsoft.com/office/drawing/2014/main" id="{28C2032B-665B-4A58-044A-55C94DC21101}"/>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3318768" y="5870105"/>
            <a:ext cx="3009255" cy="27332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9" name="Group 2"/>
          <p:cNvGrpSpPr/>
          <p:nvPr/>
        </p:nvGrpSpPr>
        <p:grpSpPr>
          <a:xfrm>
            <a:off x="6629387" y="565942"/>
            <a:ext cx="5029223" cy="910677"/>
            <a:chOff x="0" y="0"/>
            <a:chExt cx="2933248" cy="359380"/>
          </a:xfrm>
        </p:grpSpPr>
        <p:sp>
          <p:nvSpPr>
            <p:cNvPr id="10"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11"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2" name="TextBox 2"/>
          <p:cNvSpPr txBox="1"/>
          <p:nvPr/>
        </p:nvSpPr>
        <p:spPr>
          <a:xfrm>
            <a:off x="4882214" y="638419"/>
            <a:ext cx="8523571" cy="838200"/>
          </a:xfrm>
          <a:prstGeom prst="rect">
            <a:avLst/>
          </a:prstGeom>
        </p:spPr>
        <p:txBody>
          <a:bodyPr lIns="0" tIns="0" rIns="0" bIns="0" rtlCol="0" anchor="t">
            <a:spAutoFit/>
          </a:bodyPr>
          <a:lstStyle/>
          <a:p>
            <a:pPr algn="ctr">
              <a:lnSpc>
                <a:spcPts val="5553"/>
              </a:lnSpc>
              <a:spcBef>
                <a:spcPct val="0"/>
              </a:spcBef>
            </a:pPr>
            <a:r>
              <a:rPr lang="en-US" sz="4627">
                <a:solidFill>
                  <a:srgbClr val="050A30"/>
                </a:solidFill>
                <a:latin typeface="Agrandir Narrow Bold"/>
              </a:rPr>
              <a:t>References</a:t>
            </a:r>
          </a:p>
        </p:txBody>
      </p:sp>
      <p:sp>
        <p:nvSpPr>
          <p:cNvPr id="3" name="TextBox 3"/>
          <p:cNvSpPr txBox="1"/>
          <p:nvPr/>
        </p:nvSpPr>
        <p:spPr>
          <a:xfrm>
            <a:off x="1143000" y="2712610"/>
            <a:ext cx="12801600" cy="5157822"/>
          </a:xfrm>
          <a:prstGeom prst="rect">
            <a:avLst/>
          </a:prstGeom>
        </p:spPr>
        <p:txBody>
          <a:bodyPr wrap="square" lIns="0" tIns="0" rIns="0" bIns="0" rtlCol="0" anchor="t">
            <a:spAutoFit/>
          </a:bodyPr>
          <a:lstStyle/>
          <a:p>
            <a:pPr algn="l"/>
            <a:r>
              <a:rPr lang="en-US" sz="2200" b="0" i="0" u="none" strike="noStrike" baseline="0" dirty="0">
                <a:latin typeface="Times New Roman" panose="02020603050405020304" pitchFamily="18" charset="0"/>
              </a:rPr>
              <a:t>[1] B. Wang, Z. Li, M. Li, and W.-Y. Ma, “Large-scale duplicate detection for web image search,” in Proc. IEEE</a:t>
            </a:r>
          </a:p>
          <a:p>
            <a:pPr algn="l"/>
            <a:r>
              <a:rPr lang="pt-BR" sz="2200" b="0" i="0" u="none" strike="noStrike" baseline="0" dirty="0">
                <a:latin typeface="Times New Roman" panose="02020603050405020304" pitchFamily="18" charset="0"/>
              </a:rPr>
              <a:t>Int. Conf. Multimedia Expo, Jul. 2006, pp. 353–356.</a:t>
            </a:r>
            <a:endParaRPr lang="en-US" sz="2200" b="0" i="0" u="none" strike="noStrike" baseline="0" dirty="0">
              <a:solidFill>
                <a:srgbClr val="050A30"/>
              </a:solidFill>
              <a:latin typeface="Agrandir Narrow"/>
            </a:endParaRPr>
          </a:p>
          <a:p>
            <a:pPr>
              <a:lnSpc>
                <a:spcPts val="5926"/>
              </a:lnSpc>
            </a:pPr>
            <a:r>
              <a:rPr lang="en-US" sz="2200" b="0" i="0" u="none" strike="noStrike" baseline="0" dirty="0">
                <a:latin typeface="Times New Roman" panose="02020603050405020304" pitchFamily="18" charset="0"/>
              </a:rPr>
              <a:t>[2] Y. </a:t>
            </a:r>
            <a:r>
              <a:rPr lang="en-US" sz="2200" b="0" i="0" u="none" strike="noStrike" baseline="0" dirty="0" err="1">
                <a:latin typeface="Times New Roman" panose="02020603050405020304" pitchFamily="18" charset="0"/>
              </a:rPr>
              <a:t>Ke</a:t>
            </a:r>
            <a:r>
              <a:rPr lang="en-US" sz="2200" b="0" i="0" u="none" strike="noStrike" baseline="0" dirty="0">
                <a:latin typeface="Times New Roman" panose="02020603050405020304" pitchFamily="18" charset="0"/>
              </a:rPr>
              <a:t>, R. </a:t>
            </a:r>
            <a:r>
              <a:rPr lang="en-US" sz="2200" b="0" i="0" u="none" strike="noStrike" baseline="0" dirty="0" err="1">
                <a:latin typeface="Times New Roman" panose="02020603050405020304" pitchFamily="18" charset="0"/>
              </a:rPr>
              <a:t>Sukthankar</a:t>
            </a:r>
            <a:r>
              <a:rPr lang="en-US" sz="2200" b="0" i="0" u="none" strike="noStrike" baseline="0" dirty="0">
                <a:latin typeface="Times New Roman" panose="02020603050405020304" pitchFamily="18" charset="0"/>
              </a:rPr>
              <a:t>, and L. Huston, “Efficient near-duplicate detection and sub-image retrieval,” in Proc.</a:t>
            </a:r>
          </a:p>
          <a:p>
            <a:pPr algn="l"/>
            <a:r>
              <a:rPr lang="en-IN" sz="2200" b="0" i="0" u="none" strike="noStrike" baseline="0" dirty="0">
                <a:latin typeface="Times New Roman" panose="02020603050405020304" pitchFamily="18" charset="0"/>
              </a:rPr>
              <a:t>ACM Int. Conf. Multimedia, 2004, pp. 869–876.</a:t>
            </a:r>
          </a:p>
          <a:p>
            <a:pPr algn="l"/>
            <a:r>
              <a:rPr lang="en-US" sz="2200" b="0" i="0" u="none" strike="noStrike" baseline="0" dirty="0">
                <a:latin typeface="Times New Roman" panose="02020603050405020304" pitchFamily="18" charset="0"/>
              </a:rPr>
              <a:t>[3] O. Chum, J. Philbin, and A. Zisserman, “Near duplicate image detection: Min-hash and </a:t>
            </a:r>
            <a:r>
              <a:rPr lang="en-US" sz="2200" b="0" i="0" u="none" strike="noStrike" baseline="0" dirty="0" err="1">
                <a:latin typeface="Times New Roman" panose="02020603050405020304" pitchFamily="18" charset="0"/>
              </a:rPr>
              <a:t>tf-idf</a:t>
            </a:r>
            <a:r>
              <a:rPr lang="en-US" sz="2200" b="0" i="0" u="none" strike="noStrike" baseline="0" dirty="0">
                <a:latin typeface="Times New Roman" panose="02020603050405020304" pitchFamily="18" charset="0"/>
              </a:rPr>
              <a:t> weighting,” in</a:t>
            </a:r>
          </a:p>
          <a:p>
            <a:pPr algn="l"/>
            <a:r>
              <a:rPr lang="fr-FR" sz="2200" b="0" i="0" u="none" strike="noStrike" baseline="0" dirty="0">
                <a:latin typeface="Times New Roman" panose="02020603050405020304" pitchFamily="18" charset="0"/>
              </a:rPr>
              <a:t>Proc. Brit. Mach. Vis. Conf., 2008, pp. 493–502.</a:t>
            </a:r>
          </a:p>
          <a:p>
            <a:pPr algn="l"/>
            <a:r>
              <a:rPr lang="en-US" sz="2200" b="0" i="0" u="none" strike="noStrike" baseline="0" dirty="0">
                <a:latin typeface="Times New Roman" panose="02020603050405020304" pitchFamily="18" charset="0"/>
              </a:rPr>
              <a:t>[4] S. </a:t>
            </a:r>
            <a:r>
              <a:rPr lang="en-US" sz="2200" b="0" i="0" u="none" strike="noStrike" baseline="0" dirty="0" err="1">
                <a:latin typeface="Times New Roman" panose="02020603050405020304" pitchFamily="18" charset="0"/>
              </a:rPr>
              <a:t>Todorovic</a:t>
            </a:r>
            <a:r>
              <a:rPr lang="en-US" sz="2200" b="0" i="0" u="none" strike="noStrike" baseline="0" dirty="0">
                <a:latin typeface="Times New Roman" panose="02020603050405020304" pitchFamily="18" charset="0"/>
              </a:rPr>
              <a:t> and N. Ahuja, “Region-based hierarchical image matching,” Int. J. Compute. Vis., vol. 78, no. 1,</a:t>
            </a:r>
          </a:p>
          <a:p>
            <a:pPr algn="l"/>
            <a:r>
              <a:rPr lang="en-IN" sz="2200" b="0" i="0" u="none" strike="noStrike" baseline="0" dirty="0">
                <a:latin typeface="Times New Roman" panose="02020603050405020304" pitchFamily="18" charset="0"/>
              </a:rPr>
              <a:t>pp. 47–66, 2008.</a:t>
            </a:r>
          </a:p>
          <a:p>
            <a:pPr algn="l"/>
            <a:r>
              <a:rPr lang="en-IN" sz="2200" b="0" i="0" u="none" strike="noStrike" baseline="0" dirty="0">
                <a:latin typeface="Times New Roman" panose="02020603050405020304" pitchFamily="18" charset="0"/>
              </a:rPr>
              <a:t>[5] G. Meng, N. Zheng, Y. Zhang, and Y. Song, “Document images retrieval based on multiple features</a:t>
            </a:r>
          </a:p>
          <a:p>
            <a:pPr algn="l"/>
            <a:r>
              <a:rPr lang="en-US" sz="2200" b="0" i="0" u="none" strike="noStrike" baseline="0" dirty="0">
                <a:latin typeface="Times New Roman" panose="02020603050405020304" pitchFamily="18" charset="0"/>
              </a:rPr>
              <a:t>Combination,” in Proc. 9th Int. Conf. Document Anal. </a:t>
            </a:r>
            <a:r>
              <a:rPr lang="en-US" sz="2200" b="0" i="0" u="none" strike="noStrike" baseline="0" dirty="0" err="1">
                <a:latin typeface="Times New Roman" panose="02020603050405020304" pitchFamily="18" charset="0"/>
              </a:rPr>
              <a:t>Recognit</a:t>
            </a:r>
            <a:r>
              <a:rPr lang="en-US" sz="2200" b="0" i="0" u="none" strike="noStrike" baseline="0" dirty="0">
                <a:latin typeface="Times New Roman" panose="02020603050405020304" pitchFamily="18" charset="0"/>
              </a:rPr>
              <a:t>., Sep. 2007, pp. 143–147.</a:t>
            </a:r>
          </a:p>
          <a:p>
            <a:pPr algn="l"/>
            <a:r>
              <a:rPr lang="en-US" sz="2200" b="0" i="0" u="none" strike="noStrike" baseline="0" dirty="0">
                <a:latin typeface="Times New Roman" panose="02020603050405020304" pitchFamily="18" charset="0"/>
              </a:rPr>
              <a:t>[6] S. Aksoy and R. M. </a:t>
            </a:r>
            <a:r>
              <a:rPr lang="en-US" sz="2200" b="0" i="0" u="none" strike="noStrike" baseline="0" dirty="0" err="1">
                <a:latin typeface="Times New Roman" panose="02020603050405020304" pitchFamily="18" charset="0"/>
              </a:rPr>
              <a:t>Haralick</a:t>
            </a:r>
            <a:r>
              <a:rPr lang="en-US" sz="2200" b="0" i="0" u="none" strike="noStrike" baseline="0" dirty="0">
                <a:latin typeface="Times New Roman" panose="02020603050405020304" pitchFamily="18" charset="0"/>
              </a:rPr>
              <a:t>, “Probabilistic vs. geometric similarity measures for image retrieval,” in Proc.</a:t>
            </a:r>
          </a:p>
          <a:p>
            <a:pPr algn="l"/>
            <a:r>
              <a:rPr lang="fr-FR" sz="2200" b="0" i="0" u="none" strike="noStrike" baseline="0" dirty="0">
                <a:latin typeface="Times New Roman" panose="02020603050405020304" pitchFamily="18" charset="0"/>
              </a:rPr>
              <a:t>IEEE Int. Conf. </a:t>
            </a:r>
            <a:r>
              <a:rPr lang="fr-FR" sz="2200" b="0" i="0" u="none" strike="noStrike" baseline="0" dirty="0" err="1">
                <a:latin typeface="Times New Roman" panose="02020603050405020304" pitchFamily="18" charset="0"/>
              </a:rPr>
              <a:t>Compute</a:t>
            </a:r>
            <a:r>
              <a:rPr lang="fr-FR" sz="2200" b="0" i="0" u="none" strike="noStrike" baseline="0" dirty="0">
                <a:latin typeface="Times New Roman" panose="02020603050405020304" pitchFamily="18" charset="0"/>
              </a:rPr>
              <a:t>. Vis. Pattern Recognition., Jun. 2000, pp. 357–362.</a:t>
            </a:r>
          </a:p>
          <a:p>
            <a:r>
              <a:rPr lang="en-IN" sz="2200" b="0" i="0" u="none" strike="noStrike" baseline="0" dirty="0">
                <a:solidFill>
                  <a:srgbClr val="3874A2"/>
                </a:solidFill>
                <a:latin typeface="SourceSansPro-Regular"/>
                <a:hlinkClick r:id="rId2"/>
              </a:rPr>
              <a:t>https://www.researchgate.net/publication/264276256</a:t>
            </a:r>
            <a:endParaRPr lang="en-IN" sz="2200" b="0" i="0" u="none" strike="noStrike" baseline="0" dirty="0">
              <a:solidFill>
                <a:srgbClr val="3874A2"/>
              </a:solidFill>
              <a:latin typeface="SourceSansPro-Regular"/>
            </a:endParaRPr>
          </a:p>
          <a:p>
            <a:pPr algn="l"/>
            <a:endParaRPr lang="en-US" sz="2200" dirty="0">
              <a:solidFill>
                <a:srgbClr val="050A30"/>
              </a:solidFill>
              <a:latin typeface="Agrandir Narrow"/>
            </a:endParaRPr>
          </a:p>
        </p:txBody>
      </p:sp>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460291" y="8770797"/>
            <a:ext cx="1048729" cy="1064552"/>
          </a:xfrm>
          <a:prstGeom prst="rect">
            <a:avLst/>
          </a:prstGeom>
        </p:spPr>
      </p:pic>
      <p:pic>
        <p:nvPicPr>
          <p:cNvPr id="5" name="Picture 5"/>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5670958" y="8859886"/>
            <a:ext cx="2617042" cy="2010313"/>
          </a:xfrm>
          <a:prstGeom prst="rect">
            <a:avLst/>
          </a:prstGeom>
        </p:spPr>
      </p:pic>
      <p:pic>
        <p:nvPicPr>
          <p:cNvPr id="6" name="Picture 6"/>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364517" y="1781918"/>
            <a:ext cx="1561364" cy="854492"/>
          </a:xfrm>
          <a:prstGeom prst="rect">
            <a:avLst/>
          </a:prstGeom>
        </p:spPr>
      </p:pic>
      <p:pic>
        <p:nvPicPr>
          <p:cNvPr id="7" name="Picture 7"/>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965346" y="609345"/>
            <a:ext cx="3432328" cy="1029698"/>
          </a:xfrm>
          <a:prstGeom prst="rect">
            <a:avLst/>
          </a:prstGeom>
        </p:spPr>
      </p:pic>
      <p:pic>
        <p:nvPicPr>
          <p:cNvPr id="8" name="Picture 8"/>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p:blipFill>
        <p:spPr>
          <a:xfrm>
            <a:off x="15670958" y="1028700"/>
            <a:ext cx="1588342" cy="166715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3" name="Group 3"/>
          <p:cNvGrpSpPr/>
          <p:nvPr/>
        </p:nvGrpSpPr>
        <p:grpSpPr>
          <a:xfrm>
            <a:off x="2015069" y="3561115"/>
            <a:ext cx="918339" cy="918339"/>
            <a:chOff x="0" y="0"/>
            <a:chExt cx="812800" cy="812800"/>
          </a:xfrm>
        </p:grpSpPr>
        <p:sp>
          <p:nvSpPr>
            <p:cNvPr id="4" name="Freeform 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50A30"/>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916730" y="3478874"/>
            <a:ext cx="918339" cy="918339"/>
            <a:chOff x="0" y="0"/>
            <a:chExt cx="812800" cy="812800"/>
          </a:xfrm>
        </p:grpSpPr>
        <p:sp>
          <p:nvSpPr>
            <p:cNvPr id="7" name="Freeform 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8" name="TextBox 8"/>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939934" y="5323589"/>
            <a:ext cx="918339" cy="918339"/>
            <a:chOff x="0" y="0"/>
            <a:chExt cx="812800" cy="812800"/>
          </a:xfrm>
        </p:grpSpPr>
        <p:sp>
          <p:nvSpPr>
            <p:cNvPr id="10" name="Freeform 1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50A30"/>
            </a:solidFill>
          </p:spPr>
        </p:sp>
        <p:sp>
          <p:nvSpPr>
            <p:cNvPr id="11" name="TextBox 11"/>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841595" y="5241349"/>
            <a:ext cx="918339" cy="918339"/>
            <a:chOff x="0" y="0"/>
            <a:chExt cx="812800" cy="812800"/>
          </a:xfrm>
        </p:grpSpPr>
        <p:sp>
          <p:nvSpPr>
            <p:cNvPr id="13" name="Freeform 1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14" name="TextBox 1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3162008" y="3517232"/>
            <a:ext cx="5285871" cy="762000"/>
          </a:xfrm>
          <a:prstGeom prst="rect">
            <a:avLst/>
          </a:prstGeom>
        </p:spPr>
        <p:txBody>
          <a:bodyPr lIns="0" tIns="0" rIns="0" bIns="0" rtlCol="0" anchor="t">
            <a:spAutoFit/>
          </a:bodyPr>
          <a:lstStyle/>
          <a:p>
            <a:pPr marL="0" lvl="0" indent="0">
              <a:lnSpc>
                <a:spcPts val="5040"/>
              </a:lnSpc>
              <a:spcBef>
                <a:spcPct val="0"/>
              </a:spcBef>
            </a:pPr>
            <a:r>
              <a:rPr lang="en-US" sz="4200" dirty="0">
                <a:solidFill>
                  <a:srgbClr val="12229D"/>
                </a:solidFill>
                <a:latin typeface="Agrandir Narrow"/>
              </a:rPr>
              <a:t>Introduction</a:t>
            </a:r>
          </a:p>
        </p:txBody>
      </p:sp>
      <p:sp>
        <p:nvSpPr>
          <p:cNvPr id="16" name="TextBox 16"/>
          <p:cNvSpPr txBox="1"/>
          <p:nvPr/>
        </p:nvSpPr>
        <p:spPr>
          <a:xfrm>
            <a:off x="3162008" y="5339890"/>
            <a:ext cx="5285871" cy="762000"/>
          </a:xfrm>
          <a:prstGeom prst="rect">
            <a:avLst/>
          </a:prstGeom>
        </p:spPr>
        <p:txBody>
          <a:bodyPr lIns="0" tIns="0" rIns="0" bIns="0" rtlCol="0" anchor="t">
            <a:spAutoFit/>
          </a:bodyPr>
          <a:lstStyle/>
          <a:p>
            <a:pPr marL="0" lvl="0" indent="0">
              <a:lnSpc>
                <a:spcPts val="5040"/>
              </a:lnSpc>
              <a:spcBef>
                <a:spcPct val="0"/>
              </a:spcBef>
            </a:pPr>
            <a:r>
              <a:rPr lang="en-US" sz="4200">
                <a:solidFill>
                  <a:srgbClr val="12229D"/>
                </a:solidFill>
                <a:latin typeface="Agrandir Narrow"/>
              </a:rPr>
              <a:t>Literature Reviews</a:t>
            </a:r>
          </a:p>
        </p:txBody>
      </p:sp>
      <p:sp>
        <p:nvSpPr>
          <p:cNvPr id="17" name="TextBox 17"/>
          <p:cNvSpPr txBox="1"/>
          <p:nvPr/>
        </p:nvSpPr>
        <p:spPr>
          <a:xfrm>
            <a:off x="1644600" y="3527269"/>
            <a:ext cx="1032027" cy="764610"/>
          </a:xfrm>
          <a:prstGeom prst="rect">
            <a:avLst/>
          </a:prstGeom>
        </p:spPr>
        <p:txBody>
          <a:bodyPr lIns="0" tIns="0" rIns="0" bIns="0" rtlCol="0" anchor="t">
            <a:spAutoFit/>
          </a:bodyPr>
          <a:lstStyle/>
          <a:p>
            <a:pPr algn="r">
              <a:lnSpc>
                <a:spcPts val="6151"/>
              </a:lnSpc>
              <a:spcBef>
                <a:spcPct val="0"/>
              </a:spcBef>
            </a:pPr>
            <a:r>
              <a:rPr lang="en-US" sz="4393">
                <a:solidFill>
                  <a:srgbClr val="F4F6FC"/>
                </a:solidFill>
                <a:latin typeface="Open Sans Light Bold"/>
              </a:rPr>
              <a:t>01</a:t>
            </a:r>
          </a:p>
        </p:txBody>
      </p:sp>
      <p:sp>
        <p:nvSpPr>
          <p:cNvPr id="18" name="TextBox 18"/>
          <p:cNvSpPr txBox="1"/>
          <p:nvPr/>
        </p:nvSpPr>
        <p:spPr>
          <a:xfrm>
            <a:off x="1644600" y="5228339"/>
            <a:ext cx="932422" cy="764610"/>
          </a:xfrm>
          <a:prstGeom prst="rect">
            <a:avLst/>
          </a:prstGeom>
        </p:spPr>
        <p:txBody>
          <a:bodyPr lIns="0" tIns="0" rIns="0" bIns="0" rtlCol="0" anchor="t">
            <a:spAutoFit/>
          </a:bodyPr>
          <a:lstStyle/>
          <a:p>
            <a:pPr algn="r">
              <a:lnSpc>
                <a:spcPts val="6151"/>
              </a:lnSpc>
              <a:spcBef>
                <a:spcPct val="0"/>
              </a:spcBef>
            </a:pPr>
            <a:r>
              <a:rPr lang="en-US" sz="4393">
                <a:solidFill>
                  <a:srgbClr val="F4F6FC"/>
                </a:solidFill>
                <a:latin typeface="Open Sans Light Bold"/>
              </a:rPr>
              <a:t>02</a:t>
            </a:r>
          </a:p>
        </p:txBody>
      </p:sp>
      <p:grpSp>
        <p:nvGrpSpPr>
          <p:cNvPr id="19" name="Group 19"/>
          <p:cNvGrpSpPr/>
          <p:nvPr/>
        </p:nvGrpSpPr>
        <p:grpSpPr>
          <a:xfrm>
            <a:off x="9569436" y="3599109"/>
            <a:ext cx="918339" cy="918339"/>
            <a:chOff x="0" y="0"/>
            <a:chExt cx="812800" cy="812800"/>
          </a:xfrm>
        </p:grpSpPr>
        <p:sp>
          <p:nvSpPr>
            <p:cNvPr id="20" name="Freeform 2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50A30"/>
            </a:solidFill>
          </p:spPr>
        </p:sp>
        <p:sp>
          <p:nvSpPr>
            <p:cNvPr id="21" name="TextBox 21"/>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9471098" y="3516869"/>
            <a:ext cx="918339" cy="918339"/>
            <a:chOff x="0" y="0"/>
            <a:chExt cx="812800" cy="812800"/>
          </a:xfrm>
        </p:grpSpPr>
        <p:sp>
          <p:nvSpPr>
            <p:cNvPr id="23" name="Freeform 2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24" name="TextBox 2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25" name="Group 25"/>
          <p:cNvGrpSpPr/>
          <p:nvPr/>
        </p:nvGrpSpPr>
        <p:grpSpPr>
          <a:xfrm>
            <a:off x="9575714" y="5361584"/>
            <a:ext cx="918339" cy="918339"/>
            <a:chOff x="0" y="0"/>
            <a:chExt cx="812800" cy="812800"/>
          </a:xfrm>
        </p:grpSpPr>
        <p:sp>
          <p:nvSpPr>
            <p:cNvPr id="26" name="Freeform 2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50A30"/>
            </a:solidFill>
          </p:spPr>
        </p:sp>
        <p:sp>
          <p:nvSpPr>
            <p:cNvPr id="27" name="TextBox 27"/>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28" name="Group 28"/>
          <p:cNvGrpSpPr/>
          <p:nvPr/>
        </p:nvGrpSpPr>
        <p:grpSpPr>
          <a:xfrm>
            <a:off x="9477375" y="5279343"/>
            <a:ext cx="918339" cy="918339"/>
            <a:chOff x="0" y="0"/>
            <a:chExt cx="812800" cy="812800"/>
          </a:xfrm>
        </p:grpSpPr>
        <p:sp>
          <p:nvSpPr>
            <p:cNvPr id="29" name="Freeform 29"/>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30" name="TextBox 30"/>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31" name="TextBox 31"/>
          <p:cNvSpPr txBox="1"/>
          <p:nvPr/>
        </p:nvSpPr>
        <p:spPr>
          <a:xfrm>
            <a:off x="9257850" y="3565264"/>
            <a:ext cx="973144" cy="764698"/>
          </a:xfrm>
          <a:prstGeom prst="rect">
            <a:avLst/>
          </a:prstGeom>
        </p:spPr>
        <p:txBody>
          <a:bodyPr lIns="0" tIns="0" rIns="0" bIns="0" rtlCol="0" anchor="t">
            <a:spAutoFit/>
          </a:bodyPr>
          <a:lstStyle/>
          <a:p>
            <a:pPr algn="r">
              <a:lnSpc>
                <a:spcPts val="6151"/>
              </a:lnSpc>
              <a:spcBef>
                <a:spcPct val="0"/>
              </a:spcBef>
            </a:pPr>
            <a:r>
              <a:rPr lang="en-US" sz="4393">
                <a:solidFill>
                  <a:srgbClr val="F4F6FC"/>
                </a:solidFill>
                <a:latin typeface="Open Sans Light Bold"/>
              </a:rPr>
              <a:t>04</a:t>
            </a:r>
          </a:p>
        </p:txBody>
      </p:sp>
      <p:sp>
        <p:nvSpPr>
          <p:cNvPr id="32" name="TextBox 32"/>
          <p:cNvSpPr txBox="1"/>
          <p:nvPr/>
        </p:nvSpPr>
        <p:spPr>
          <a:xfrm>
            <a:off x="9339263" y="5266334"/>
            <a:ext cx="873539" cy="764698"/>
          </a:xfrm>
          <a:prstGeom prst="rect">
            <a:avLst/>
          </a:prstGeom>
        </p:spPr>
        <p:txBody>
          <a:bodyPr lIns="0" tIns="0" rIns="0" bIns="0" rtlCol="0" anchor="t">
            <a:spAutoFit/>
          </a:bodyPr>
          <a:lstStyle/>
          <a:p>
            <a:pPr algn="r">
              <a:lnSpc>
                <a:spcPts val="6151"/>
              </a:lnSpc>
              <a:spcBef>
                <a:spcPct val="0"/>
              </a:spcBef>
            </a:pPr>
            <a:r>
              <a:rPr lang="en-US" sz="4393">
                <a:solidFill>
                  <a:srgbClr val="F4F6FC"/>
                </a:solidFill>
                <a:latin typeface="Open Sans Light Bold"/>
              </a:rPr>
              <a:t>05</a:t>
            </a:r>
          </a:p>
        </p:txBody>
      </p:sp>
      <p:sp>
        <p:nvSpPr>
          <p:cNvPr id="33" name="TextBox 33"/>
          <p:cNvSpPr txBox="1"/>
          <p:nvPr/>
        </p:nvSpPr>
        <p:spPr>
          <a:xfrm>
            <a:off x="10887826" y="3516148"/>
            <a:ext cx="5794979" cy="762000"/>
          </a:xfrm>
          <a:prstGeom prst="rect">
            <a:avLst/>
          </a:prstGeom>
        </p:spPr>
        <p:txBody>
          <a:bodyPr lIns="0" tIns="0" rIns="0" bIns="0" rtlCol="0" anchor="t">
            <a:spAutoFit/>
          </a:bodyPr>
          <a:lstStyle/>
          <a:p>
            <a:pPr marL="0" lvl="0" indent="0">
              <a:lnSpc>
                <a:spcPts val="5040"/>
              </a:lnSpc>
              <a:spcBef>
                <a:spcPct val="0"/>
              </a:spcBef>
            </a:pPr>
            <a:r>
              <a:rPr lang="en-US" sz="4200" dirty="0">
                <a:solidFill>
                  <a:srgbClr val="12229D"/>
                </a:solidFill>
                <a:latin typeface="Agrandir Narrow"/>
              </a:rPr>
              <a:t>Proposed Methodology</a:t>
            </a:r>
          </a:p>
        </p:txBody>
      </p:sp>
      <p:sp>
        <p:nvSpPr>
          <p:cNvPr id="34" name="TextBox 34"/>
          <p:cNvSpPr txBox="1"/>
          <p:nvPr/>
        </p:nvSpPr>
        <p:spPr>
          <a:xfrm>
            <a:off x="10979828" y="5215356"/>
            <a:ext cx="5771535" cy="762000"/>
          </a:xfrm>
          <a:prstGeom prst="rect">
            <a:avLst/>
          </a:prstGeom>
        </p:spPr>
        <p:txBody>
          <a:bodyPr lIns="0" tIns="0" rIns="0" bIns="0" rtlCol="0" anchor="t">
            <a:spAutoFit/>
          </a:bodyPr>
          <a:lstStyle/>
          <a:p>
            <a:pPr marL="0" lvl="0" indent="0" algn="l">
              <a:lnSpc>
                <a:spcPts val="5040"/>
              </a:lnSpc>
              <a:spcBef>
                <a:spcPct val="0"/>
              </a:spcBef>
            </a:pPr>
            <a:r>
              <a:rPr lang="en-US" sz="4200">
                <a:solidFill>
                  <a:srgbClr val="12229D"/>
                </a:solidFill>
                <a:latin typeface="Agrandir Narrow"/>
              </a:rPr>
              <a:t>Results &amp; Experiments</a:t>
            </a:r>
          </a:p>
        </p:txBody>
      </p:sp>
      <p:sp>
        <p:nvSpPr>
          <p:cNvPr id="35" name="AutoShape 35"/>
          <p:cNvSpPr/>
          <p:nvPr/>
        </p:nvSpPr>
        <p:spPr>
          <a:xfrm rot="5306988">
            <a:off x="6082501" y="5794193"/>
            <a:ext cx="5088977" cy="0"/>
          </a:xfrm>
          <a:prstGeom prst="line">
            <a:avLst/>
          </a:prstGeom>
          <a:ln w="38100" cap="flat">
            <a:solidFill>
              <a:srgbClr val="5CB6F9"/>
            </a:solidFill>
            <a:prstDash val="solid"/>
            <a:headEnd type="none" w="sm" len="sm"/>
            <a:tailEnd type="none" w="sm" len="sm"/>
          </a:ln>
        </p:spPr>
      </p:sp>
      <p:pic>
        <p:nvPicPr>
          <p:cNvPr id="36" name="Picture 36"/>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60291" y="8125020"/>
            <a:ext cx="1684907" cy="1710328"/>
          </a:xfrm>
          <a:prstGeom prst="rect">
            <a:avLst/>
          </a:prstGeom>
        </p:spPr>
      </p:pic>
      <p:pic>
        <p:nvPicPr>
          <p:cNvPr id="37" name="Picture 37"/>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020736" y="7903112"/>
            <a:ext cx="2888785" cy="2219056"/>
          </a:xfrm>
          <a:prstGeom prst="rect">
            <a:avLst/>
          </a:prstGeom>
        </p:spPr>
      </p:pic>
      <p:pic>
        <p:nvPicPr>
          <p:cNvPr id="38" name="Picture 38"/>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4517" y="1781918"/>
            <a:ext cx="1561364" cy="854492"/>
          </a:xfrm>
          <a:prstGeom prst="rect">
            <a:avLst/>
          </a:prstGeom>
        </p:spPr>
      </p:pic>
      <p:pic>
        <p:nvPicPr>
          <p:cNvPr id="39" name="Picture 39"/>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40" name="Picture 40"/>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670958" y="1028700"/>
            <a:ext cx="1588342" cy="1667153"/>
          </a:xfrm>
          <a:prstGeom prst="rect">
            <a:avLst/>
          </a:prstGeom>
        </p:spPr>
      </p:pic>
      <p:pic>
        <p:nvPicPr>
          <p:cNvPr id="41" name="Picture 41"/>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3713590" y="361160"/>
            <a:ext cx="850914" cy="850914"/>
          </a:xfrm>
          <a:prstGeom prst="rect">
            <a:avLst/>
          </a:prstGeom>
        </p:spPr>
      </p:pic>
      <p:grpSp>
        <p:nvGrpSpPr>
          <p:cNvPr id="42" name="Group 42"/>
          <p:cNvGrpSpPr/>
          <p:nvPr/>
        </p:nvGrpSpPr>
        <p:grpSpPr>
          <a:xfrm>
            <a:off x="1939934" y="6997222"/>
            <a:ext cx="918339" cy="918339"/>
            <a:chOff x="0" y="0"/>
            <a:chExt cx="812800" cy="812800"/>
          </a:xfrm>
        </p:grpSpPr>
        <p:sp>
          <p:nvSpPr>
            <p:cNvPr id="43" name="Freeform 4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50A30"/>
            </a:solidFill>
          </p:spPr>
        </p:sp>
        <p:sp>
          <p:nvSpPr>
            <p:cNvPr id="44" name="TextBox 4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45" name="Group 45"/>
          <p:cNvGrpSpPr/>
          <p:nvPr/>
        </p:nvGrpSpPr>
        <p:grpSpPr>
          <a:xfrm>
            <a:off x="1841595" y="6914981"/>
            <a:ext cx="918339" cy="918339"/>
            <a:chOff x="0" y="0"/>
            <a:chExt cx="812800" cy="812800"/>
          </a:xfrm>
        </p:grpSpPr>
        <p:sp>
          <p:nvSpPr>
            <p:cNvPr id="46" name="Freeform 4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47" name="TextBox 47"/>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48" name="TextBox 48"/>
          <p:cNvSpPr txBox="1"/>
          <p:nvPr/>
        </p:nvSpPr>
        <p:spPr>
          <a:xfrm>
            <a:off x="3179284" y="6724845"/>
            <a:ext cx="5447705" cy="1400175"/>
          </a:xfrm>
          <a:prstGeom prst="rect">
            <a:avLst/>
          </a:prstGeom>
        </p:spPr>
        <p:txBody>
          <a:bodyPr lIns="0" tIns="0" rIns="0" bIns="0" rtlCol="0" anchor="t">
            <a:spAutoFit/>
          </a:bodyPr>
          <a:lstStyle/>
          <a:p>
            <a:pPr marL="0" lvl="0" indent="0">
              <a:lnSpc>
                <a:spcPts val="5040"/>
              </a:lnSpc>
              <a:spcBef>
                <a:spcPct val="0"/>
              </a:spcBef>
            </a:pPr>
            <a:r>
              <a:rPr lang="en-US" sz="4200">
                <a:solidFill>
                  <a:srgbClr val="12229D"/>
                </a:solidFill>
                <a:latin typeface="Agrandir Narrow"/>
              </a:rPr>
              <a:t>Research Gap Motivation</a:t>
            </a:r>
          </a:p>
        </p:txBody>
      </p:sp>
      <p:sp>
        <p:nvSpPr>
          <p:cNvPr id="49" name="TextBox 49"/>
          <p:cNvSpPr txBox="1"/>
          <p:nvPr/>
        </p:nvSpPr>
        <p:spPr>
          <a:xfrm>
            <a:off x="1644600" y="6901972"/>
            <a:ext cx="932422" cy="764698"/>
          </a:xfrm>
          <a:prstGeom prst="rect">
            <a:avLst/>
          </a:prstGeom>
        </p:spPr>
        <p:txBody>
          <a:bodyPr lIns="0" tIns="0" rIns="0" bIns="0" rtlCol="0" anchor="t">
            <a:spAutoFit/>
          </a:bodyPr>
          <a:lstStyle/>
          <a:p>
            <a:pPr algn="r">
              <a:lnSpc>
                <a:spcPts val="6151"/>
              </a:lnSpc>
              <a:spcBef>
                <a:spcPct val="0"/>
              </a:spcBef>
            </a:pPr>
            <a:r>
              <a:rPr lang="en-US" sz="4393">
                <a:solidFill>
                  <a:srgbClr val="F4F6FC"/>
                </a:solidFill>
                <a:latin typeface="Open Sans Light Bold"/>
              </a:rPr>
              <a:t>03</a:t>
            </a:r>
          </a:p>
        </p:txBody>
      </p:sp>
      <p:grpSp>
        <p:nvGrpSpPr>
          <p:cNvPr id="50" name="Group 50"/>
          <p:cNvGrpSpPr/>
          <p:nvPr/>
        </p:nvGrpSpPr>
        <p:grpSpPr>
          <a:xfrm>
            <a:off x="9634597" y="7067013"/>
            <a:ext cx="918339" cy="918339"/>
            <a:chOff x="0" y="0"/>
            <a:chExt cx="812800" cy="812800"/>
          </a:xfrm>
        </p:grpSpPr>
        <p:sp>
          <p:nvSpPr>
            <p:cNvPr id="51" name="Freeform 5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50A30"/>
            </a:solidFill>
          </p:spPr>
        </p:sp>
        <p:sp>
          <p:nvSpPr>
            <p:cNvPr id="52" name="TextBox 52"/>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53" name="Group 53"/>
          <p:cNvGrpSpPr/>
          <p:nvPr/>
        </p:nvGrpSpPr>
        <p:grpSpPr>
          <a:xfrm>
            <a:off x="9536258" y="6984773"/>
            <a:ext cx="918339" cy="918339"/>
            <a:chOff x="0" y="0"/>
            <a:chExt cx="812800" cy="812800"/>
          </a:xfrm>
        </p:grpSpPr>
        <p:sp>
          <p:nvSpPr>
            <p:cNvPr id="54" name="Freeform 5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55" name="TextBox 5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56" name="TextBox 56"/>
          <p:cNvSpPr txBox="1"/>
          <p:nvPr/>
        </p:nvSpPr>
        <p:spPr>
          <a:xfrm>
            <a:off x="11095861" y="7001030"/>
            <a:ext cx="5285871" cy="1400175"/>
          </a:xfrm>
          <a:prstGeom prst="rect">
            <a:avLst/>
          </a:prstGeom>
        </p:spPr>
        <p:txBody>
          <a:bodyPr lIns="0" tIns="0" rIns="0" bIns="0" rtlCol="0" anchor="t">
            <a:spAutoFit/>
          </a:bodyPr>
          <a:lstStyle/>
          <a:p>
            <a:pPr marL="0" lvl="0" indent="0">
              <a:lnSpc>
                <a:spcPts val="5040"/>
              </a:lnSpc>
              <a:spcBef>
                <a:spcPct val="0"/>
              </a:spcBef>
            </a:pPr>
            <a:r>
              <a:rPr lang="en-US" sz="4200">
                <a:solidFill>
                  <a:srgbClr val="12229D"/>
                </a:solidFill>
                <a:latin typeface="Agrandir Narrow"/>
              </a:rPr>
              <a:t>Conclusion &amp; Future Work</a:t>
            </a:r>
          </a:p>
        </p:txBody>
      </p:sp>
      <p:sp>
        <p:nvSpPr>
          <p:cNvPr id="57" name="TextBox 57"/>
          <p:cNvSpPr txBox="1"/>
          <p:nvPr/>
        </p:nvSpPr>
        <p:spPr>
          <a:xfrm>
            <a:off x="9339263" y="6971763"/>
            <a:ext cx="932422" cy="764698"/>
          </a:xfrm>
          <a:prstGeom prst="rect">
            <a:avLst/>
          </a:prstGeom>
        </p:spPr>
        <p:txBody>
          <a:bodyPr lIns="0" tIns="0" rIns="0" bIns="0" rtlCol="0" anchor="t">
            <a:spAutoFit/>
          </a:bodyPr>
          <a:lstStyle/>
          <a:p>
            <a:pPr algn="r">
              <a:lnSpc>
                <a:spcPts val="6151"/>
              </a:lnSpc>
              <a:spcBef>
                <a:spcPct val="0"/>
              </a:spcBef>
            </a:pPr>
            <a:r>
              <a:rPr lang="en-US" sz="4393">
                <a:solidFill>
                  <a:srgbClr val="F4F6FC"/>
                </a:solidFill>
                <a:latin typeface="Open Sans Light Bold"/>
              </a:rPr>
              <a:t>06</a:t>
            </a:r>
          </a:p>
        </p:txBody>
      </p:sp>
      <p:grpSp>
        <p:nvGrpSpPr>
          <p:cNvPr id="58" name="Group 58"/>
          <p:cNvGrpSpPr/>
          <p:nvPr/>
        </p:nvGrpSpPr>
        <p:grpSpPr>
          <a:xfrm>
            <a:off x="6386410" y="8684594"/>
            <a:ext cx="918339" cy="918339"/>
            <a:chOff x="0" y="0"/>
            <a:chExt cx="812800" cy="812800"/>
          </a:xfrm>
        </p:grpSpPr>
        <p:sp>
          <p:nvSpPr>
            <p:cNvPr id="59" name="Freeform 59"/>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50A30"/>
            </a:solidFill>
          </p:spPr>
        </p:sp>
        <p:sp>
          <p:nvSpPr>
            <p:cNvPr id="60" name="TextBox 60"/>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61" name="Group 61"/>
          <p:cNvGrpSpPr/>
          <p:nvPr/>
        </p:nvGrpSpPr>
        <p:grpSpPr>
          <a:xfrm>
            <a:off x="6288071" y="8602354"/>
            <a:ext cx="918339" cy="918339"/>
            <a:chOff x="0" y="0"/>
            <a:chExt cx="812800" cy="812800"/>
          </a:xfrm>
        </p:grpSpPr>
        <p:sp>
          <p:nvSpPr>
            <p:cNvPr id="62" name="Freeform 62"/>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CB6F9"/>
            </a:solidFill>
          </p:spPr>
        </p:sp>
        <p:sp>
          <p:nvSpPr>
            <p:cNvPr id="63" name="TextBox 63"/>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64" name="TextBox 64"/>
          <p:cNvSpPr txBox="1"/>
          <p:nvPr/>
        </p:nvSpPr>
        <p:spPr>
          <a:xfrm>
            <a:off x="7847674" y="8700852"/>
            <a:ext cx="5285871" cy="762000"/>
          </a:xfrm>
          <a:prstGeom prst="rect">
            <a:avLst/>
          </a:prstGeom>
        </p:spPr>
        <p:txBody>
          <a:bodyPr lIns="0" tIns="0" rIns="0" bIns="0" rtlCol="0" anchor="t">
            <a:spAutoFit/>
          </a:bodyPr>
          <a:lstStyle/>
          <a:p>
            <a:pPr marL="0" lvl="0" indent="0">
              <a:lnSpc>
                <a:spcPts val="5040"/>
              </a:lnSpc>
              <a:spcBef>
                <a:spcPct val="0"/>
              </a:spcBef>
            </a:pPr>
            <a:r>
              <a:rPr lang="en-US" sz="4200">
                <a:solidFill>
                  <a:srgbClr val="12229D"/>
                </a:solidFill>
                <a:latin typeface="Agrandir Narrow"/>
              </a:rPr>
              <a:t>References</a:t>
            </a:r>
          </a:p>
        </p:txBody>
      </p:sp>
      <p:sp>
        <p:nvSpPr>
          <p:cNvPr id="65" name="TextBox 65"/>
          <p:cNvSpPr txBox="1"/>
          <p:nvPr/>
        </p:nvSpPr>
        <p:spPr>
          <a:xfrm>
            <a:off x="6135648" y="8589344"/>
            <a:ext cx="932422" cy="764698"/>
          </a:xfrm>
          <a:prstGeom prst="rect">
            <a:avLst/>
          </a:prstGeom>
        </p:spPr>
        <p:txBody>
          <a:bodyPr lIns="0" tIns="0" rIns="0" bIns="0" rtlCol="0" anchor="t">
            <a:spAutoFit/>
          </a:bodyPr>
          <a:lstStyle/>
          <a:p>
            <a:pPr algn="r">
              <a:lnSpc>
                <a:spcPts val="6151"/>
              </a:lnSpc>
              <a:spcBef>
                <a:spcPct val="0"/>
              </a:spcBef>
            </a:pPr>
            <a:r>
              <a:rPr lang="en-US" sz="4393">
                <a:solidFill>
                  <a:srgbClr val="F4F6FC"/>
                </a:solidFill>
                <a:latin typeface="Open Sans Light Bold"/>
              </a:rPr>
              <a:t>07</a:t>
            </a:r>
          </a:p>
        </p:txBody>
      </p:sp>
      <p:grpSp>
        <p:nvGrpSpPr>
          <p:cNvPr id="66" name="Group 2"/>
          <p:cNvGrpSpPr/>
          <p:nvPr/>
        </p:nvGrpSpPr>
        <p:grpSpPr>
          <a:xfrm>
            <a:off x="5070620" y="701134"/>
            <a:ext cx="8416780" cy="937909"/>
            <a:chOff x="0" y="0"/>
            <a:chExt cx="2933248" cy="359380"/>
          </a:xfrm>
        </p:grpSpPr>
        <p:sp>
          <p:nvSpPr>
            <p:cNvPr id="67"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68"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2" name="TextBox 2"/>
          <p:cNvSpPr txBox="1"/>
          <p:nvPr/>
        </p:nvSpPr>
        <p:spPr>
          <a:xfrm>
            <a:off x="5409061" y="737585"/>
            <a:ext cx="8124074" cy="948978"/>
          </a:xfrm>
          <a:prstGeom prst="rect">
            <a:avLst/>
          </a:prstGeom>
        </p:spPr>
        <p:txBody>
          <a:bodyPr wrap="square" lIns="0" tIns="0" rIns="0" bIns="0" rtlCol="0" anchor="t">
            <a:spAutoFit/>
          </a:bodyPr>
          <a:lstStyle/>
          <a:p>
            <a:pPr marL="0" lvl="0" indent="0" algn="ctr">
              <a:lnSpc>
                <a:spcPts val="7382"/>
              </a:lnSpc>
              <a:spcBef>
                <a:spcPct val="0"/>
              </a:spcBef>
            </a:pPr>
            <a:r>
              <a:rPr lang="en-US" sz="6151" dirty="0">
                <a:solidFill>
                  <a:srgbClr val="050A30"/>
                </a:solidFill>
                <a:latin typeface="Agrandir Narrow"/>
              </a:rPr>
              <a:t>Index of Presentation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60291" y="8770797"/>
            <a:ext cx="1048729" cy="1064552"/>
          </a:xfrm>
          <a:prstGeom prst="rect">
            <a:avLst/>
          </a:prstGeom>
        </p:spPr>
      </p:pic>
      <p:pic>
        <p:nvPicPr>
          <p:cNvPr id="3" name="Picture 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670958" y="8944492"/>
            <a:ext cx="2617042" cy="2010313"/>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965346" y="609345"/>
            <a:ext cx="3432328" cy="1029698"/>
          </a:xfrm>
          <a:prstGeom prst="rect">
            <a:avLst/>
          </a:prstGeom>
        </p:spPr>
      </p:pic>
      <p:pic>
        <p:nvPicPr>
          <p:cNvPr id="5" name="Picture 5"/>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6296564" y="1028700"/>
            <a:ext cx="962736" cy="1010505"/>
          </a:xfrm>
          <a:prstGeom prst="rect">
            <a:avLst/>
          </a:prstGeom>
        </p:spPr>
      </p:pic>
      <p:pic>
        <p:nvPicPr>
          <p:cNvPr id="6" name="Picture 6"/>
          <p:cNvPicPr>
            <a:picLocks noChangeAspect="1"/>
          </p:cNvPicPr>
          <p:nvPr/>
        </p:nvPicPr>
        <p:blipFill>
          <a:blip r:embed="rId10">
            <a:alphaModFix amt="5000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2466983" y="-5604565"/>
            <a:ext cx="6501663" cy="6728759"/>
          </a:xfrm>
          <a:prstGeom prst="rect">
            <a:avLst/>
          </a:prstGeom>
        </p:spPr>
      </p:pic>
      <p:pic>
        <p:nvPicPr>
          <p:cNvPr id="7" name="Picture 7"/>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9595115" y="2453946"/>
            <a:ext cx="850914" cy="850914"/>
          </a:xfrm>
          <a:prstGeom prst="rect">
            <a:avLst/>
          </a:prstGeom>
        </p:spPr>
      </p:pic>
      <p:pic>
        <p:nvPicPr>
          <p:cNvPr id="8" name="Picture 8"/>
          <p:cNvPicPr>
            <a:picLocks noChangeAspect="1"/>
          </p:cNvPicPr>
          <p:nvPr/>
        </p:nvPicPr>
        <p:blipFill>
          <a:blip r:embed="rId14" cstate="print">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p:blipFill>
        <p:spPr>
          <a:xfrm>
            <a:off x="1364517" y="1877168"/>
            <a:ext cx="1561364" cy="854492"/>
          </a:xfrm>
          <a:prstGeom prst="rect">
            <a:avLst/>
          </a:prstGeom>
        </p:spPr>
      </p:pic>
      <p:pic>
        <p:nvPicPr>
          <p:cNvPr id="9" name="Picture 9"/>
          <p:cNvPicPr>
            <a:picLocks noChangeAspect="1"/>
          </p:cNvPicPr>
          <p:nvPr/>
        </p:nvPicPr>
        <p:blipFill>
          <a:blip r:embed="rId14" cstate="print">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p:blipFill>
        <p:spPr>
          <a:xfrm>
            <a:off x="15216568" y="7821055"/>
            <a:ext cx="1561364" cy="854492"/>
          </a:xfrm>
          <a:prstGeom prst="rect">
            <a:avLst/>
          </a:prstGeom>
        </p:spPr>
      </p:pic>
      <p:pic>
        <p:nvPicPr>
          <p:cNvPr id="10" name="Picture 10"/>
          <p:cNvPicPr>
            <a:picLocks noChangeAspect="1"/>
          </p:cNvPicPr>
          <p:nvPr/>
        </p:nvPicPr>
        <p:blipFill>
          <a:blip r:embed="rId10">
            <a:alphaModFix amt="5000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rot="-8100000">
            <a:off x="8368072" y="8891820"/>
            <a:ext cx="6501663" cy="6728759"/>
          </a:xfrm>
          <a:prstGeom prst="rect">
            <a:avLst/>
          </a:prstGeom>
        </p:spPr>
      </p:pic>
      <p:pic>
        <p:nvPicPr>
          <p:cNvPr id="11" name="Picture 11"/>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rcRect/>
          <a:stretch>
            <a:fillRect/>
          </a:stretch>
        </p:blipFill>
        <p:spPr>
          <a:xfrm>
            <a:off x="5985641" y="4560747"/>
            <a:ext cx="7218947" cy="4114800"/>
          </a:xfrm>
          <a:prstGeom prst="rect">
            <a:avLst/>
          </a:prstGeom>
        </p:spPr>
      </p:pic>
      <p:sp>
        <p:nvSpPr>
          <p:cNvPr id="12" name="TextBox 12"/>
          <p:cNvSpPr txBox="1"/>
          <p:nvPr/>
        </p:nvSpPr>
        <p:spPr>
          <a:xfrm>
            <a:off x="5717814" y="1778758"/>
            <a:ext cx="7528566" cy="1906014"/>
          </a:xfrm>
          <a:prstGeom prst="rect">
            <a:avLst/>
          </a:prstGeom>
        </p:spPr>
        <p:txBody>
          <a:bodyPr lIns="0" tIns="0" rIns="0" bIns="0" rtlCol="0" anchor="t">
            <a:spAutoFit/>
          </a:bodyPr>
          <a:lstStyle/>
          <a:p>
            <a:pPr algn="ctr">
              <a:lnSpc>
                <a:spcPts val="12698"/>
              </a:lnSpc>
              <a:spcBef>
                <a:spcPct val="0"/>
              </a:spcBef>
            </a:pPr>
            <a:r>
              <a:rPr lang="en-US" sz="10581">
                <a:solidFill>
                  <a:srgbClr val="050A30"/>
                </a:solidFill>
                <a:latin typeface="Agrandir Narrow Bold"/>
              </a:rPr>
              <a:t>Any Queries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60291" y="8770797"/>
            <a:ext cx="1048729" cy="1064552"/>
          </a:xfrm>
          <a:prstGeom prst="rect">
            <a:avLst/>
          </a:prstGeom>
        </p:spPr>
      </p:pic>
      <p:pic>
        <p:nvPicPr>
          <p:cNvPr id="3" name="Picture 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670958" y="8944492"/>
            <a:ext cx="2617042" cy="2010313"/>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965346" y="609345"/>
            <a:ext cx="3432328" cy="1029698"/>
          </a:xfrm>
          <a:prstGeom prst="rect">
            <a:avLst/>
          </a:prstGeom>
        </p:spPr>
      </p:pic>
      <p:pic>
        <p:nvPicPr>
          <p:cNvPr id="5" name="Picture 5"/>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6296564" y="1028700"/>
            <a:ext cx="962736" cy="1010505"/>
          </a:xfrm>
          <a:prstGeom prst="rect">
            <a:avLst/>
          </a:prstGeom>
        </p:spPr>
      </p:pic>
      <p:pic>
        <p:nvPicPr>
          <p:cNvPr id="6" name="Picture 6"/>
          <p:cNvPicPr>
            <a:picLocks noChangeAspect="1"/>
          </p:cNvPicPr>
          <p:nvPr/>
        </p:nvPicPr>
        <p:blipFill>
          <a:blip r:embed="rId10">
            <a:alphaModFix amt="5000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2466983" y="-5604565"/>
            <a:ext cx="6501663" cy="6728759"/>
          </a:xfrm>
          <a:prstGeom prst="rect">
            <a:avLst/>
          </a:prstGeom>
        </p:spPr>
      </p:pic>
      <p:pic>
        <p:nvPicPr>
          <p:cNvPr id="7" name="Picture 7"/>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9595115" y="2453946"/>
            <a:ext cx="850914" cy="850914"/>
          </a:xfrm>
          <a:prstGeom prst="rect">
            <a:avLst/>
          </a:prstGeom>
        </p:spPr>
      </p:pic>
      <p:pic>
        <p:nvPicPr>
          <p:cNvPr id="8" name="Picture 8"/>
          <p:cNvPicPr>
            <a:picLocks noChangeAspect="1"/>
          </p:cNvPicPr>
          <p:nvPr/>
        </p:nvPicPr>
        <p:blipFill>
          <a:blip r:embed="rId14" cstate="print">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p:blipFill>
        <p:spPr>
          <a:xfrm>
            <a:off x="1364517" y="1877168"/>
            <a:ext cx="1561364" cy="854492"/>
          </a:xfrm>
          <a:prstGeom prst="rect">
            <a:avLst/>
          </a:prstGeom>
        </p:spPr>
      </p:pic>
      <p:pic>
        <p:nvPicPr>
          <p:cNvPr id="9" name="Picture 9"/>
          <p:cNvPicPr>
            <a:picLocks noChangeAspect="1"/>
          </p:cNvPicPr>
          <p:nvPr/>
        </p:nvPicPr>
        <p:blipFill>
          <a:blip r:embed="rId14" cstate="print">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p:blipFill>
        <p:spPr>
          <a:xfrm>
            <a:off x="15216568" y="7821055"/>
            <a:ext cx="1561364" cy="854492"/>
          </a:xfrm>
          <a:prstGeom prst="rect">
            <a:avLst/>
          </a:prstGeom>
        </p:spPr>
      </p:pic>
      <p:pic>
        <p:nvPicPr>
          <p:cNvPr id="10" name="Picture 10"/>
          <p:cNvPicPr>
            <a:picLocks noChangeAspect="1"/>
          </p:cNvPicPr>
          <p:nvPr/>
        </p:nvPicPr>
        <p:blipFill>
          <a:blip r:embed="rId10">
            <a:alphaModFix amt="5000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rot="-8100000">
            <a:off x="8368072" y="8891820"/>
            <a:ext cx="6501663" cy="6728759"/>
          </a:xfrm>
          <a:prstGeom prst="rect">
            <a:avLst/>
          </a:prstGeom>
        </p:spPr>
      </p:pic>
      <p:sp>
        <p:nvSpPr>
          <p:cNvPr id="11" name="TextBox 11"/>
          <p:cNvSpPr txBox="1"/>
          <p:nvPr/>
        </p:nvSpPr>
        <p:spPr>
          <a:xfrm>
            <a:off x="5036585" y="4042972"/>
            <a:ext cx="7528566" cy="1905781"/>
          </a:xfrm>
          <a:prstGeom prst="rect">
            <a:avLst/>
          </a:prstGeom>
        </p:spPr>
        <p:txBody>
          <a:bodyPr lIns="0" tIns="0" rIns="0" bIns="0" rtlCol="0" anchor="t">
            <a:spAutoFit/>
          </a:bodyPr>
          <a:lstStyle/>
          <a:p>
            <a:pPr algn="ctr">
              <a:lnSpc>
                <a:spcPts val="12698"/>
              </a:lnSpc>
              <a:spcBef>
                <a:spcPct val="0"/>
              </a:spcBef>
            </a:pPr>
            <a:r>
              <a:rPr lang="en-US" sz="10581">
                <a:solidFill>
                  <a:srgbClr val="050A30"/>
                </a:solidFill>
                <a:latin typeface="Agrandir Narrow Bold"/>
              </a:rPr>
              <a:t>Thank You</a:t>
            </a:r>
          </a:p>
        </p:txBody>
      </p:sp>
      <p:pic>
        <p:nvPicPr>
          <p:cNvPr id="12" name="Picture 11">
            <a:extLst>
              <a:ext uri="{FF2B5EF4-FFF2-40B4-BE49-F238E27FC236}">
                <a16:creationId xmlns:a16="http://schemas.microsoft.com/office/drawing/2014/main" id="{460EFA59-E539-96D6-AF47-1A6163B3BEB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217730" y="2879403"/>
            <a:ext cx="3810000" cy="3810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CAE8FF"/>
        </a:solidFill>
        <a:effectLst/>
      </p:bgPr>
    </p:bg>
    <p:spTree>
      <p:nvGrpSpPr>
        <p:cNvPr id="1" name=""/>
        <p:cNvGrpSpPr/>
        <p:nvPr/>
      </p:nvGrpSpPr>
      <p:grpSpPr>
        <a:xfrm>
          <a:off x="0" y="0"/>
          <a:ext cx="0" cy="0"/>
          <a:chOff x="0" y="0"/>
          <a:chExt cx="0" cy="0"/>
        </a:xfrm>
      </p:grpSpPr>
      <p:grpSp>
        <p:nvGrpSpPr>
          <p:cNvPr id="21" name="Group 2"/>
          <p:cNvGrpSpPr/>
          <p:nvPr/>
        </p:nvGrpSpPr>
        <p:grpSpPr>
          <a:xfrm>
            <a:off x="5084950" y="465904"/>
            <a:ext cx="8416780" cy="937909"/>
            <a:chOff x="0" y="0"/>
            <a:chExt cx="2933248" cy="359380"/>
          </a:xfrm>
        </p:grpSpPr>
        <p:sp>
          <p:nvSpPr>
            <p:cNvPr id="22"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23"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pic>
        <p:nvPicPr>
          <p:cNvPr id="2" name="Picture 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1635" y="8397173"/>
            <a:ext cx="1684907" cy="1710328"/>
          </a:xfrm>
          <a:prstGeom prst="rect">
            <a:avLst/>
          </a:prstGeom>
        </p:spPr>
      </p:pic>
      <p:pic>
        <p:nvPicPr>
          <p:cNvPr id="3" name="Picture 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020736" y="8064245"/>
            <a:ext cx="2888785" cy="2219056"/>
          </a:xfrm>
          <a:prstGeom prst="rect">
            <a:avLst/>
          </a:prstGeom>
        </p:spPr>
      </p:pic>
      <p:pic>
        <p:nvPicPr>
          <p:cNvPr id="4" name="Picture 4"/>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4517" y="1413431"/>
            <a:ext cx="1561364" cy="854492"/>
          </a:xfrm>
          <a:prstGeom prst="rect">
            <a:avLst/>
          </a:prstGeom>
        </p:spPr>
      </p:pic>
      <p:pic>
        <p:nvPicPr>
          <p:cNvPr id="5" name="Picture 5"/>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687464" y="167507"/>
            <a:ext cx="3432328" cy="1029698"/>
          </a:xfrm>
          <a:prstGeom prst="rect">
            <a:avLst/>
          </a:prstGeom>
        </p:spPr>
      </p:pic>
      <p:pic>
        <p:nvPicPr>
          <p:cNvPr id="6" name="Picture 6"/>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6321179" y="297343"/>
            <a:ext cx="1588342" cy="1667153"/>
          </a:xfrm>
          <a:prstGeom prst="rect">
            <a:avLst/>
          </a:prstGeom>
        </p:spPr>
      </p:pic>
      <p:pic>
        <p:nvPicPr>
          <p:cNvPr id="7" name="Picture 7"/>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1719742" y="2880275"/>
            <a:ext cx="850914" cy="850914"/>
          </a:xfrm>
          <a:prstGeom prst="rect">
            <a:avLst/>
          </a:prstGeom>
        </p:spPr>
      </p:pic>
      <p:pic>
        <p:nvPicPr>
          <p:cNvPr id="12" name="Picture 12"/>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p:blipFill>
        <p:spPr>
          <a:xfrm flipH="1">
            <a:off x="15481747" y="2440991"/>
            <a:ext cx="2732872" cy="4114800"/>
          </a:xfrm>
          <a:prstGeom prst="rect">
            <a:avLst/>
          </a:prstGeom>
        </p:spPr>
      </p:pic>
      <p:sp>
        <p:nvSpPr>
          <p:cNvPr id="13" name="TextBox 13"/>
          <p:cNvSpPr txBox="1"/>
          <p:nvPr/>
        </p:nvSpPr>
        <p:spPr>
          <a:xfrm>
            <a:off x="4858899" y="447420"/>
            <a:ext cx="8787976" cy="1025925"/>
          </a:xfrm>
          <a:prstGeom prst="rect">
            <a:avLst/>
          </a:prstGeom>
        </p:spPr>
        <p:txBody>
          <a:bodyPr lIns="0" tIns="0" rIns="0" bIns="0" rtlCol="0" anchor="t">
            <a:spAutoFit/>
          </a:bodyPr>
          <a:lstStyle/>
          <a:p>
            <a:pPr algn="ctr">
              <a:lnSpc>
                <a:spcPts val="6837"/>
              </a:lnSpc>
              <a:spcBef>
                <a:spcPct val="0"/>
              </a:spcBef>
            </a:pPr>
            <a:r>
              <a:rPr lang="en-US" sz="5698">
                <a:solidFill>
                  <a:srgbClr val="050A30"/>
                </a:solidFill>
                <a:latin typeface="Agrandir Narrow Bold"/>
              </a:rPr>
              <a:t>Introduction</a:t>
            </a:r>
          </a:p>
        </p:txBody>
      </p:sp>
      <p:sp>
        <p:nvSpPr>
          <p:cNvPr id="15" name="TextBox 15"/>
          <p:cNvSpPr txBox="1"/>
          <p:nvPr/>
        </p:nvSpPr>
        <p:spPr>
          <a:xfrm>
            <a:off x="3200400" y="2880275"/>
            <a:ext cx="13018039" cy="2949525"/>
          </a:xfrm>
          <a:prstGeom prst="rect">
            <a:avLst/>
          </a:prstGeom>
        </p:spPr>
        <p:txBody>
          <a:bodyPr lIns="0" tIns="0" rIns="0" bIns="0" rtlCol="0" anchor="t">
            <a:spAutoFit/>
          </a:bodyPr>
          <a:lstStyle/>
          <a:p>
            <a:pPr algn="l"/>
            <a:r>
              <a:rPr lang="en-US" sz="3200" b="1" i="0" dirty="0">
                <a:solidFill>
                  <a:srgbClr val="292929"/>
                </a:solidFill>
                <a:effectLst/>
                <a:latin typeface="sohne"/>
              </a:rPr>
              <a:t>Business Problem:</a:t>
            </a:r>
          </a:p>
          <a:p>
            <a:pPr algn="l"/>
            <a:r>
              <a:rPr lang="en-US" sz="3200" b="0" i="0" dirty="0">
                <a:solidFill>
                  <a:srgbClr val="292929"/>
                </a:solidFill>
                <a:effectLst/>
                <a:latin typeface="source-serif-pro"/>
              </a:rPr>
              <a:t>Have you ever played this game in your childhood where they will give two images and ask us to spot differences between them? Our problem statement is sort of similar to this where we need to find top N similar images given on a query image from a given dataset. Something like this…</a:t>
            </a:r>
          </a:p>
          <a:p>
            <a:pPr marL="0" lvl="0" indent="0">
              <a:lnSpc>
                <a:spcPts val="3814"/>
              </a:lnSpc>
              <a:spcBef>
                <a:spcPct val="0"/>
              </a:spcBef>
            </a:pPr>
            <a:endParaRPr lang="en-US" sz="3178" dirty="0">
              <a:solidFill>
                <a:srgbClr val="050A30"/>
              </a:solidFill>
              <a:latin typeface="Agrandir Narrow Bold"/>
            </a:endParaRPr>
          </a:p>
        </p:txBody>
      </p:sp>
      <p:pic>
        <p:nvPicPr>
          <p:cNvPr id="1026" name="Picture 2">
            <a:extLst>
              <a:ext uri="{FF2B5EF4-FFF2-40B4-BE49-F238E27FC236}">
                <a16:creationId xmlns:a16="http://schemas.microsoft.com/office/drawing/2014/main" id="{D9E7FD34-FC95-C17E-AFF6-3F23AE9D7F09}"/>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704597" y="5600700"/>
            <a:ext cx="8615632" cy="450680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CAE8FF"/>
        </a:solidFill>
        <a:effectLst/>
      </p:bgPr>
    </p:bg>
    <p:spTree>
      <p:nvGrpSpPr>
        <p:cNvPr id="1" name=""/>
        <p:cNvGrpSpPr/>
        <p:nvPr/>
      </p:nvGrpSpPr>
      <p:grpSpPr>
        <a:xfrm>
          <a:off x="0" y="0"/>
          <a:ext cx="0" cy="0"/>
          <a:chOff x="0" y="0"/>
          <a:chExt cx="0" cy="0"/>
        </a:xfrm>
      </p:grpSpPr>
      <p:grpSp>
        <p:nvGrpSpPr>
          <p:cNvPr id="22" name="Group 2"/>
          <p:cNvGrpSpPr/>
          <p:nvPr/>
        </p:nvGrpSpPr>
        <p:grpSpPr>
          <a:xfrm>
            <a:off x="5090029" y="434249"/>
            <a:ext cx="8416780" cy="937909"/>
            <a:chOff x="0" y="0"/>
            <a:chExt cx="2933248" cy="359380"/>
          </a:xfrm>
        </p:grpSpPr>
        <p:sp>
          <p:nvSpPr>
            <p:cNvPr id="23"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2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pic>
        <p:nvPicPr>
          <p:cNvPr id="2" name="Picture 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1635" y="8397173"/>
            <a:ext cx="1684907" cy="1710328"/>
          </a:xfrm>
          <a:prstGeom prst="rect">
            <a:avLst/>
          </a:prstGeom>
        </p:spPr>
      </p:pic>
      <p:pic>
        <p:nvPicPr>
          <p:cNvPr id="3" name="Picture 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151889" y="7920395"/>
            <a:ext cx="2888785" cy="2219056"/>
          </a:xfrm>
          <a:prstGeom prst="rect">
            <a:avLst/>
          </a:prstGeom>
        </p:spPr>
      </p:pic>
      <p:pic>
        <p:nvPicPr>
          <p:cNvPr id="4" name="Picture 4"/>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4517" y="1781918"/>
            <a:ext cx="1561364" cy="854492"/>
          </a:xfrm>
          <a:prstGeom prst="rect">
            <a:avLst/>
          </a:prstGeom>
        </p:spPr>
      </p:pic>
      <p:pic>
        <p:nvPicPr>
          <p:cNvPr id="5" name="Picture 5"/>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6" name="Picture 6"/>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670958" y="1028700"/>
            <a:ext cx="1588342" cy="1667153"/>
          </a:xfrm>
          <a:prstGeom prst="rect">
            <a:avLst/>
          </a:prstGeom>
        </p:spPr>
      </p:pic>
      <p:pic>
        <p:nvPicPr>
          <p:cNvPr id="7" name="Picture 7"/>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1719742" y="3221123"/>
            <a:ext cx="850914" cy="850914"/>
          </a:xfrm>
          <a:prstGeom prst="rect">
            <a:avLst/>
          </a:prstGeom>
        </p:spPr>
      </p:pic>
      <p:sp>
        <p:nvSpPr>
          <p:cNvPr id="13" name="TextBox 13"/>
          <p:cNvSpPr txBox="1"/>
          <p:nvPr/>
        </p:nvSpPr>
        <p:spPr>
          <a:xfrm>
            <a:off x="3227861" y="3181350"/>
            <a:ext cx="14031439" cy="2457083"/>
          </a:xfrm>
          <a:prstGeom prst="rect">
            <a:avLst/>
          </a:prstGeom>
        </p:spPr>
        <p:txBody>
          <a:bodyPr wrap="square" lIns="0" tIns="0" rIns="0" bIns="0" rtlCol="0" anchor="t">
            <a:spAutoFit/>
          </a:bodyPr>
          <a:lstStyle/>
          <a:p>
            <a:pPr algn="l"/>
            <a:r>
              <a:rPr lang="en-US" sz="3200" b="1" i="0" dirty="0">
                <a:solidFill>
                  <a:srgbClr val="292929"/>
                </a:solidFill>
                <a:effectLst/>
                <a:latin typeface="source-serif-pro"/>
              </a:rPr>
              <a:t>What is Image search?</a:t>
            </a:r>
          </a:p>
          <a:p>
            <a:pPr algn="l"/>
            <a:endParaRPr lang="en-US" sz="3200" b="0" i="0" dirty="0">
              <a:solidFill>
                <a:srgbClr val="292929"/>
              </a:solidFill>
              <a:effectLst/>
              <a:latin typeface="source-serif-pro"/>
            </a:endParaRPr>
          </a:p>
          <a:p>
            <a:pPr algn="l"/>
            <a:r>
              <a:rPr lang="en-US" sz="3200" b="0" i="0" dirty="0">
                <a:solidFill>
                  <a:srgbClr val="292929"/>
                </a:solidFill>
                <a:effectLst/>
                <a:latin typeface="source-serif-pro"/>
              </a:rPr>
              <a:t>A similar Image search is a kind of search in which we upload or give an image from a dataset and it will output top N similar images from that dataset.</a:t>
            </a:r>
          </a:p>
          <a:p>
            <a:pPr marL="0" lvl="0" indent="0">
              <a:lnSpc>
                <a:spcPts val="3814"/>
              </a:lnSpc>
              <a:spcBef>
                <a:spcPct val="0"/>
              </a:spcBef>
            </a:pPr>
            <a:endParaRPr lang="en-US" sz="3178" dirty="0">
              <a:solidFill>
                <a:srgbClr val="050A30"/>
              </a:solidFill>
              <a:latin typeface="Agrandir Narrow Bold"/>
            </a:endParaRPr>
          </a:p>
        </p:txBody>
      </p:sp>
      <p:sp>
        <p:nvSpPr>
          <p:cNvPr id="14" name="TextBox 14"/>
          <p:cNvSpPr txBox="1"/>
          <p:nvPr/>
        </p:nvSpPr>
        <p:spPr>
          <a:xfrm>
            <a:off x="4858899" y="447420"/>
            <a:ext cx="8787976" cy="1025925"/>
          </a:xfrm>
          <a:prstGeom prst="rect">
            <a:avLst/>
          </a:prstGeom>
        </p:spPr>
        <p:txBody>
          <a:bodyPr lIns="0" tIns="0" rIns="0" bIns="0" rtlCol="0" anchor="t">
            <a:spAutoFit/>
          </a:bodyPr>
          <a:lstStyle/>
          <a:p>
            <a:pPr algn="ctr">
              <a:lnSpc>
                <a:spcPts val="6837"/>
              </a:lnSpc>
              <a:spcBef>
                <a:spcPct val="0"/>
              </a:spcBef>
            </a:pPr>
            <a:r>
              <a:rPr lang="en-US" sz="5698">
                <a:solidFill>
                  <a:srgbClr val="050A30"/>
                </a:solidFill>
                <a:latin typeface="Agrandir Narrow Bold"/>
              </a:rPr>
              <a:t>Introduction</a:t>
            </a:r>
          </a:p>
        </p:txBody>
      </p:sp>
      <p:sp>
        <p:nvSpPr>
          <p:cNvPr id="19" name="TextBox 19"/>
          <p:cNvSpPr txBox="1"/>
          <p:nvPr/>
        </p:nvSpPr>
        <p:spPr>
          <a:xfrm>
            <a:off x="6225335" y="1536606"/>
            <a:ext cx="8787976" cy="396239"/>
          </a:xfrm>
          <a:prstGeom prst="rect">
            <a:avLst/>
          </a:prstGeom>
        </p:spPr>
        <p:txBody>
          <a:bodyPr lIns="0" tIns="0" rIns="0" bIns="0" rtlCol="0" anchor="t">
            <a:spAutoFit/>
          </a:bodyPr>
          <a:lstStyle/>
          <a:p>
            <a:pPr algn="ctr">
              <a:lnSpc>
                <a:spcPts val="3360"/>
              </a:lnSpc>
            </a:pPr>
            <a:r>
              <a:rPr lang="en-US" sz="2400">
                <a:solidFill>
                  <a:srgbClr val="050A30"/>
                </a:solidFill>
                <a:latin typeface="Canva Sans"/>
              </a:rPr>
              <a:t>Continue...</a:t>
            </a:r>
          </a:p>
        </p:txBody>
      </p:sp>
      <p:pic>
        <p:nvPicPr>
          <p:cNvPr id="2050" name="Picture 2">
            <a:extLst>
              <a:ext uri="{FF2B5EF4-FFF2-40B4-BE49-F238E27FC236}">
                <a16:creationId xmlns:a16="http://schemas.microsoft.com/office/drawing/2014/main" id="{654C0C74-03F0-11B7-400B-7ED9188AF85F}"/>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912026" y="5688441"/>
            <a:ext cx="10900327" cy="39243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CAE8FF"/>
        </a:solidFill>
        <a:effectLst/>
      </p:bgPr>
    </p:bg>
    <p:spTree>
      <p:nvGrpSpPr>
        <p:cNvPr id="1" name=""/>
        <p:cNvGrpSpPr/>
        <p:nvPr/>
      </p:nvGrpSpPr>
      <p:grpSpPr>
        <a:xfrm>
          <a:off x="0" y="0"/>
          <a:ext cx="0" cy="0"/>
          <a:chOff x="0" y="0"/>
          <a:chExt cx="0" cy="0"/>
        </a:xfrm>
      </p:grpSpPr>
      <p:grpSp>
        <p:nvGrpSpPr>
          <p:cNvPr id="31" name="Group 2"/>
          <p:cNvGrpSpPr/>
          <p:nvPr/>
        </p:nvGrpSpPr>
        <p:grpSpPr>
          <a:xfrm>
            <a:off x="3927063" y="428378"/>
            <a:ext cx="10474737" cy="1614979"/>
            <a:chOff x="0" y="0"/>
            <a:chExt cx="2933248" cy="359380"/>
          </a:xfrm>
        </p:grpSpPr>
        <p:sp>
          <p:nvSpPr>
            <p:cNvPr id="32"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33"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pic>
        <p:nvPicPr>
          <p:cNvPr id="14" name="Picture 1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60291" y="8125020"/>
            <a:ext cx="1684907" cy="1710328"/>
          </a:xfrm>
          <a:prstGeom prst="rect">
            <a:avLst/>
          </a:prstGeom>
        </p:spPr>
      </p:pic>
      <p:pic>
        <p:nvPicPr>
          <p:cNvPr id="15" name="Picture 15"/>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4540860" y="7942447"/>
            <a:ext cx="2888785" cy="2219056"/>
          </a:xfrm>
          <a:prstGeom prst="rect">
            <a:avLst/>
          </a:prstGeom>
        </p:spPr>
      </p:pic>
      <p:pic>
        <p:nvPicPr>
          <p:cNvPr id="16" name="Picture 16"/>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4517" y="1781918"/>
            <a:ext cx="1561364" cy="854492"/>
          </a:xfrm>
          <a:prstGeom prst="rect">
            <a:avLst/>
          </a:prstGeom>
        </p:spPr>
      </p:pic>
      <p:pic>
        <p:nvPicPr>
          <p:cNvPr id="17" name="Picture 17"/>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18" name="Picture 18"/>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670958" y="1028700"/>
            <a:ext cx="1588342" cy="1667153"/>
          </a:xfrm>
          <a:prstGeom prst="rect">
            <a:avLst/>
          </a:prstGeom>
        </p:spPr>
      </p:pic>
      <p:pic>
        <p:nvPicPr>
          <p:cNvPr id="19" name="Picture 19"/>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5390846" y="8201061"/>
            <a:ext cx="850914" cy="850914"/>
          </a:xfrm>
          <a:prstGeom prst="rect">
            <a:avLst/>
          </a:prstGeom>
        </p:spPr>
      </p:pic>
      <p:pic>
        <p:nvPicPr>
          <p:cNvPr id="20" name="Picture 20"/>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p:blipFill>
        <p:spPr>
          <a:xfrm>
            <a:off x="7155677" y="3451570"/>
            <a:ext cx="3819097" cy="6123917"/>
          </a:xfrm>
          <a:prstGeom prst="rect">
            <a:avLst/>
          </a:prstGeom>
        </p:spPr>
      </p:pic>
      <p:sp>
        <p:nvSpPr>
          <p:cNvPr id="21" name="TextBox 21"/>
          <p:cNvSpPr txBox="1"/>
          <p:nvPr/>
        </p:nvSpPr>
        <p:spPr>
          <a:xfrm>
            <a:off x="13155695" y="6408718"/>
            <a:ext cx="3994156" cy="1113703"/>
          </a:xfrm>
          <a:prstGeom prst="rect">
            <a:avLst/>
          </a:prstGeom>
        </p:spPr>
        <p:txBody>
          <a:bodyPr lIns="0" tIns="0" rIns="0" bIns="0" rtlCol="0" anchor="t">
            <a:spAutoFit/>
          </a:bodyPr>
          <a:lstStyle/>
          <a:p>
            <a:pPr marL="0" lvl="0" indent="0">
              <a:lnSpc>
                <a:spcPts val="4396"/>
              </a:lnSpc>
              <a:spcBef>
                <a:spcPct val="0"/>
              </a:spcBef>
            </a:pPr>
            <a:r>
              <a:rPr lang="en-US" sz="3664" dirty="0">
                <a:solidFill>
                  <a:srgbClr val="12229D"/>
                </a:solidFill>
                <a:latin typeface="Agrandir Narrow Bold"/>
              </a:rPr>
              <a:t>Detecting Fake accounts</a:t>
            </a:r>
          </a:p>
        </p:txBody>
      </p:sp>
      <p:sp>
        <p:nvSpPr>
          <p:cNvPr id="22" name="TextBox 22"/>
          <p:cNvSpPr txBox="1"/>
          <p:nvPr/>
        </p:nvSpPr>
        <p:spPr>
          <a:xfrm>
            <a:off x="4077124" y="531140"/>
            <a:ext cx="10133753" cy="1562100"/>
          </a:xfrm>
          <a:prstGeom prst="rect">
            <a:avLst/>
          </a:prstGeom>
        </p:spPr>
        <p:txBody>
          <a:bodyPr lIns="0" tIns="0" rIns="0" bIns="0" rtlCol="0" anchor="t">
            <a:spAutoFit/>
          </a:bodyPr>
          <a:lstStyle/>
          <a:p>
            <a:pPr algn="ctr">
              <a:lnSpc>
                <a:spcPts val="5626"/>
              </a:lnSpc>
              <a:spcBef>
                <a:spcPct val="0"/>
              </a:spcBef>
            </a:pPr>
            <a:r>
              <a:rPr lang="en-US" sz="4688" dirty="0">
                <a:solidFill>
                  <a:srgbClr val="050A30"/>
                </a:solidFill>
                <a:latin typeface="Agrandir Narrow Bold"/>
              </a:rPr>
              <a:t>Uses or Applications of Topic in Real Life Scenario </a:t>
            </a:r>
          </a:p>
        </p:txBody>
      </p:sp>
      <p:sp>
        <p:nvSpPr>
          <p:cNvPr id="23" name="TextBox 23"/>
          <p:cNvSpPr txBox="1"/>
          <p:nvPr/>
        </p:nvSpPr>
        <p:spPr>
          <a:xfrm>
            <a:off x="2986252" y="4060355"/>
            <a:ext cx="4230999" cy="1113703"/>
          </a:xfrm>
          <a:prstGeom prst="rect">
            <a:avLst/>
          </a:prstGeom>
        </p:spPr>
        <p:txBody>
          <a:bodyPr lIns="0" tIns="0" rIns="0" bIns="0" rtlCol="0" anchor="t">
            <a:spAutoFit/>
          </a:bodyPr>
          <a:lstStyle/>
          <a:p>
            <a:pPr marL="0" lvl="0" indent="0">
              <a:lnSpc>
                <a:spcPts val="4396"/>
              </a:lnSpc>
              <a:spcBef>
                <a:spcPct val="0"/>
              </a:spcBef>
            </a:pPr>
            <a:r>
              <a:rPr lang="en-US" sz="3664" dirty="0">
                <a:solidFill>
                  <a:srgbClr val="12229D"/>
                </a:solidFill>
                <a:latin typeface="Agrandir Narrow Bold"/>
              </a:rPr>
              <a:t>To find similar images</a:t>
            </a:r>
          </a:p>
        </p:txBody>
      </p:sp>
      <p:sp>
        <p:nvSpPr>
          <p:cNvPr id="24" name="TextBox 24"/>
          <p:cNvSpPr txBox="1"/>
          <p:nvPr/>
        </p:nvSpPr>
        <p:spPr>
          <a:xfrm>
            <a:off x="2986252" y="6601029"/>
            <a:ext cx="4093708" cy="1113703"/>
          </a:xfrm>
          <a:prstGeom prst="rect">
            <a:avLst/>
          </a:prstGeom>
        </p:spPr>
        <p:txBody>
          <a:bodyPr lIns="0" tIns="0" rIns="0" bIns="0" rtlCol="0" anchor="t">
            <a:spAutoFit/>
          </a:bodyPr>
          <a:lstStyle/>
          <a:p>
            <a:pPr marL="0" lvl="0" indent="0">
              <a:lnSpc>
                <a:spcPts val="4396"/>
              </a:lnSpc>
              <a:spcBef>
                <a:spcPct val="0"/>
              </a:spcBef>
            </a:pPr>
            <a:r>
              <a:rPr lang="en-US" sz="3664" dirty="0">
                <a:solidFill>
                  <a:srgbClr val="12229D"/>
                </a:solidFill>
                <a:latin typeface="Agrandir Narrow Bold"/>
              </a:rPr>
              <a:t>Finding Plagiarized Photos</a:t>
            </a:r>
          </a:p>
        </p:txBody>
      </p:sp>
      <p:sp>
        <p:nvSpPr>
          <p:cNvPr id="25" name="TextBox 25"/>
          <p:cNvSpPr txBox="1"/>
          <p:nvPr/>
        </p:nvSpPr>
        <p:spPr>
          <a:xfrm>
            <a:off x="13155695" y="3778226"/>
            <a:ext cx="4061196" cy="1677960"/>
          </a:xfrm>
          <a:prstGeom prst="rect">
            <a:avLst/>
          </a:prstGeom>
        </p:spPr>
        <p:txBody>
          <a:bodyPr lIns="0" tIns="0" rIns="0" bIns="0" rtlCol="0" anchor="t">
            <a:spAutoFit/>
          </a:bodyPr>
          <a:lstStyle/>
          <a:p>
            <a:pPr marL="0" lvl="0" indent="0">
              <a:lnSpc>
                <a:spcPts val="4396"/>
              </a:lnSpc>
              <a:spcBef>
                <a:spcPct val="0"/>
              </a:spcBef>
            </a:pPr>
            <a:r>
              <a:rPr lang="en-US" sz="3664" dirty="0">
                <a:solidFill>
                  <a:srgbClr val="12229D"/>
                </a:solidFill>
                <a:latin typeface="Agrandir Narrow Bold"/>
              </a:rPr>
              <a:t>To discover people, places, and products. </a:t>
            </a:r>
          </a:p>
        </p:txBody>
      </p:sp>
      <p:pic>
        <p:nvPicPr>
          <p:cNvPr id="3074" name="Picture 2" descr="Free Download Duplicate Photo Finder: Get rid of similar images APK Full  for Android">
            <a:extLst>
              <a:ext uri="{FF2B5EF4-FFF2-40B4-BE49-F238E27FC236}">
                <a16:creationId xmlns:a16="http://schemas.microsoft.com/office/drawing/2014/main" id="{45CE0698-6057-88A1-7642-B60A1E5E25F8}"/>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750818" y="3496730"/>
            <a:ext cx="2016483" cy="2016483"/>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3076" name="Picture 4" descr="Prevention Of Plagiarism In College">
            <a:extLst>
              <a:ext uri="{FF2B5EF4-FFF2-40B4-BE49-F238E27FC236}">
                <a16:creationId xmlns:a16="http://schemas.microsoft.com/office/drawing/2014/main" id="{A992645A-A27D-0F83-0221-32314C0A985D}"/>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367295" y="6072683"/>
            <a:ext cx="2457889" cy="2016482"/>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3078" name="Picture 6" descr="Instagram discover people button #AD , #Sponsored, #ad, #discover, #people,  #button, #Instagram | Instagram, Pinterest logo, Vodafone logo">
            <a:extLst>
              <a:ext uri="{FF2B5EF4-FFF2-40B4-BE49-F238E27FC236}">
                <a16:creationId xmlns:a16="http://schemas.microsoft.com/office/drawing/2014/main" id="{9AD901D4-7390-9B9C-5729-3491768DAEEE}"/>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11042611" y="3705611"/>
            <a:ext cx="1838775" cy="1838775"/>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3080" name="Picture 8" descr="User Profile Caution or Important Notice Identification Vector Icon,  Personal Fake Account or Fraud Risk Data Alert Stock Vector - Illustration  of alert, hacking: 186019759">
            <a:extLst>
              <a:ext uri="{FF2B5EF4-FFF2-40B4-BE49-F238E27FC236}">
                <a16:creationId xmlns:a16="http://schemas.microsoft.com/office/drawing/2014/main" id="{355E7A73-108F-79C0-61AC-60669A2D5842}"/>
              </a:ext>
            </a:extLst>
          </p:cNvPr>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11219491" y="6210300"/>
            <a:ext cx="1668822" cy="1668822"/>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37" name="Graphic 36" descr="Images">
            <a:extLst>
              <a:ext uri="{FF2B5EF4-FFF2-40B4-BE49-F238E27FC236}">
                <a16:creationId xmlns:a16="http://schemas.microsoft.com/office/drawing/2014/main" id="{B7191EA8-AAE1-4030-D59A-7E50710400D7}"/>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8621332" y="4914900"/>
            <a:ext cx="880088" cy="88008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4" name="Group 2"/>
          <p:cNvGrpSpPr/>
          <p:nvPr/>
        </p:nvGrpSpPr>
        <p:grpSpPr>
          <a:xfrm>
            <a:off x="6174540" y="1170089"/>
            <a:ext cx="5945553" cy="910677"/>
            <a:chOff x="0" y="0"/>
            <a:chExt cx="2933248" cy="359380"/>
          </a:xfrm>
        </p:grpSpPr>
        <p:sp>
          <p:nvSpPr>
            <p:cNvPr id="25"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26"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2" name="AutoShape 2"/>
          <p:cNvSpPr/>
          <p:nvPr/>
        </p:nvSpPr>
        <p:spPr>
          <a:xfrm>
            <a:off x="4661971" y="1706024"/>
            <a:ext cx="1346898" cy="0"/>
          </a:xfrm>
          <a:prstGeom prst="line">
            <a:avLst/>
          </a:prstGeom>
          <a:ln w="47625" cap="flat">
            <a:solidFill>
              <a:srgbClr val="050A30"/>
            </a:solidFill>
            <a:prstDash val="solid"/>
            <a:headEnd type="none" w="sm" len="sm"/>
            <a:tailEnd type="none" w="sm" len="sm"/>
          </a:ln>
        </p:spPr>
      </p:sp>
      <p:sp>
        <p:nvSpPr>
          <p:cNvPr id="4" name="AutoShape 4"/>
          <p:cNvSpPr/>
          <p:nvPr/>
        </p:nvSpPr>
        <p:spPr>
          <a:xfrm rot="5400000">
            <a:off x="4010398" y="2309972"/>
            <a:ext cx="1255520" cy="0"/>
          </a:xfrm>
          <a:prstGeom prst="line">
            <a:avLst/>
          </a:prstGeom>
          <a:ln w="47625" cap="flat">
            <a:solidFill>
              <a:srgbClr val="050A30"/>
            </a:solidFill>
            <a:prstDash val="solid"/>
            <a:headEnd type="none" w="sm" len="sm"/>
            <a:tailEnd type="triangle" w="lg" len="med"/>
          </a:ln>
        </p:spPr>
      </p:sp>
      <p:pic>
        <p:nvPicPr>
          <p:cNvPr id="6" name="Picture 6"/>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5729677" y="7233799"/>
            <a:ext cx="1684907" cy="1710328"/>
          </a:xfrm>
          <a:prstGeom prst="rect">
            <a:avLst/>
          </a:prstGeom>
        </p:spPr>
      </p:pic>
      <p:pic>
        <p:nvPicPr>
          <p:cNvPr id="8" name="Picture 8"/>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64517" y="1781918"/>
            <a:ext cx="1561364" cy="854492"/>
          </a:xfrm>
          <a:prstGeom prst="rect">
            <a:avLst/>
          </a:prstGeom>
        </p:spPr>
      </p:pic>
      <p:pic>
        <p:nvPicPr>
          <p:cNvPr id="9" name="Picture 9"/>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965346" y="609345"/>
            <a:ext cx="3432328" cy="1029698"/>
          </a:xfrm>
          <a:prstGeom prst="rect">
            <a:avLst/>
          </a:prstGeom>
        </p:spPr>
      </p:pic>
      <p:pic>
        <p:nvPicPr>
          <p:cNvPr id="10" name="Picture 10"/>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15670958" y="1028700"/>
            <a:ext cx="1588342" cy="1667153"/>
          </a:xfrm>
          <a:prstGeom prst="rect">
            <a:avLst/>
          </a:prstGeom>
        </p:spPr>
      </p:pic>
      <p:pic>
        <p:nvPicPr>
          <p:cNvPr id="11" name="Picture 11"/>
          <p:cNvPicPr>
            <a:picLocks noChangeAspect="1"/>
          </p:cNvPicPr>
          <p:nvPr/>
        </p:nvPicPr>
        <p:blipFill>
          <a:blip r:embed="rId11" cstate="print">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p:blipFill>
        <p:spPr>
          <a:xfrm>
            <a:off x="5131301" y="177786"/>
            <a:ext cx="850914" cy="850914"/>
          </a:xfrm>
          <a:prstGeom prst="rect">
            <a:avLst/>
          </a:prstGeom>
        </p:spPr>
      </p:pic>
      <p:sp>
        <p:nvSpPr>
          <p:cNvPr id="13" name="TextBox 13"/>
          <p:cNvSpPr txBox="1"/>
          <p:nvPr/>
        </p:nvSpPr>
        <p:spPr>
          <a:xfrm>
            <a:off x="5982215" y="1128266"/>
            <a:ext cx="6323570" cy="952500"/>
          </a:xfrm>
          <a:prstGeom prst="rect">
            <a:avLst/>
          </a:prstGeom>
        </p:spPr>
        <p:txBody>
          <a:bodyPr lIns="0" tIns="0" rIns="0" bIns="0" rtlCol="0" anchor="t">
            <a:spAutoFit/>
          </a:bodyPr>
          <a:lstStyle/>
          <a:p>
            <a:pPr algn="ctr">
              <a:lnSpc>
                <a:spcPts val="6305"/>
              </a:lnSpc>
              <a:spcBef>
                <a:spcPct val="0"/>
              </a:spcBef>
            </a:pPr>
            <a:r>
              <a:rPr lang="en-US" sz="5254">
                <a:solidFill>
                  <a:srgbClr val="050A30"/>
                </a:solidFill>
                <a:latin typeface="Agrandir Narrow Bold"/>
              </a:rPr>
              <a:t>Literature Reviews</a:t>
            </a:r>
          </a:p>
        </p:txBody>
      </p:sp>
      <p:sp>
        <p:nvSpPr>
          <p:cNvPr id="14" name="TextBox 14"/>
          <p:cNvSpPr txBox="1"/>
          <p:nvPr/>
        </p:nvSpPr>
        <p:spPr>
          <a:xfrm>
            <a:off x="212734" y="4389031"/>
            <a:ext cx="17160866" cy="5721182"/>
          </a:xfrm>
          <a:prstGeom prst="rect">
            <a:avLst/>
          </a:prstGeom>
        </p:spPr>
        <p:txBody>
          <a:bodyPr wrap="square" lIns="0" tIns="0" rIns="0" bIns="0" rtlCol="0" anchor="t">
            <a:spAutoFit/>
          </a:bodyPr>
          <a:lstStyle/>
          <a:p>
            <a:pPr marL="457200" indent="-457200">
              <a:buFont typeface="Arial" panose="020B0604020202020204" pitchFamily="34" charset="0"/>
              <a:buChar char="•"/>
            </a:pPr>
            <a:r>
              <a:rPr lang="en-US" sz="2800" b="1" dirty="0">
                <a:solidFill>
                  <a:srgbClr val="050A30"/>
                </a:solidFill>
                <a:latin typeface="Agrandir Narrow"/>
              </a:rPr>
              <a:t>Data Set Used :                                                              Results Parameters with Accuracy :</a:t>
            </a:r>
          </a:p>
          <a:p>
            <a:pPr algn="l"/>
            <a:r>
              <a:rPr lang="en-US" b="1" i="0" u="none" strike="noStrike" baseline="0" dirty="0">
                <a:latin typeface="Times-Bold"/>
              </a:rPr>
              <a:t>Data collection </a:t>
            </a:r>
            <a:r>
              <a:rPr lang="en-US" b="0" i="0" u="none" strike="noStrike" baseline="0" dirty="0">
                <a:latin typeface="Times-Roman"/>
              </a:rPr>
              <a:t>Using the Internet spider program that can                                                                          </a:t>
            </a:r>
          </a:p>
          <a:p>
            <a:pPr algn="l"/>
            <a:r>
              <a:rPr lang="en-US" b="0" i="0" u="none" strike="noStrike" baseline="0" dirty="0">
                <a:latin typeface="Times-Roman"/>
              </a:rPr>
              <a:t>collect webs automatically to interview Internet and do the</a:t>
            </a:r>
          </a:p>
          <a:p>
            <a:pPr algn="l"/>
            <a:r>
              <a:rPr lang="en-US" b="0" i="0" u="none" strike="noStrike" baseline="0" dirty="0">
                <a:latin typeface="Times-Roman"/>
              </a:rPr>
              <a:t>collection of the images on the web site, then it will go over</a:t>
            </a:r>
          </a:p>
          <a:p>
            <a:pPr algn="l"/>
            <a:r>
              <a:rPr lang="en-US" b="0" i="0" u="none" strike="noStrike" baseline="0" dirty="0">
                <a:latin typeface="Times-Roman"/>
              </a:rPr>
              <a:t>all the other webs through the URL, repeating this process</a:t>
            </a:r>
          </a:p>
          <a:p>
            <a:pPr algn="l"/>
            <a:r>
              <a:rPr lang="en-US" b="0" i="0" u="none" strike="noStrike" baseline="0" dirty="0">
                <a:latin typeface="Times-Roman"/>
              </a:rPr>
              <a:t>and collecting all the images it has reviewed into the server   </a:t>
            </a:r>
          </a:p>
          <a:p>
            <a:pPr algn="l"/>
            <a:r>
              <a:rPr lang="en-US" sz="1600" b="0" i="0" u="none" strike="noStrike" baseline="0" dirty="0">
                <a:latin typeface="Times-Roman"/>
              </a:rPr>
              <a:t>                                                  </a:t>
            </a:r>
            <a:endParaRPr lang="en-US" sz="1600" dirty="0">
              <a:solidFill>
                <a:srgbClr val="050A30"/>
              </a:solidFill>
              <a:latin typeface="Agrandir Narrow"/>
            </a:endParaRPr>
          </a:p>
          <a:p>
            <a:pPr marL="214172" lvl="1">
              <a:lnSpc>
                <a:spcPts val="3174"/>
              </a:lnSpc>
            </a:pPr>
            <a:r>
              <a:rPr lang="en-US" sz="2800" b="1" dirty="0">
                <a:solidFill>
                  <a:srgbClr val="050A30"/>
                </a:solidFill>
                <a:latin typeface="Agrandir Narrow"/>
              </a:rPr>
              <a:t>Proposed Methods :</a:t>
            </a:r>
          </a:p>
          <a:p>
            <a:pPr marL="214172" lvl="1">
              <a:lnSpc>
                <a:spcPts val="3174"/>
              </a:lnSpc>
            </a:pPr>
            <a:endParaRPr lang="en-US" sz="2800" b="1" dirty="0">
              <a:solidFill>
                <a:srgbClr val="050A30"/>
              </a:solidFill>
              <a:latin typeface="Agrandir Narrow"/>
            </a:endParaRPr>
          </a:p>
          <a:p>
            <a:pPr marL="214172" lvl="1">
              <a:lnSpc>
                <a:spcPts val="3174"/>
              </a:lnSpc>
            </a:pPr>
            <a:endParaRPr lang="en-US" sz="2800" b="1" dirty="0">
              <a:solidFill>
                <a:srgbClr val="050A30"/>
              </a:solidFill>
              <a:latin typeface="Agrandir Narrow"/>
            </a:endParaRPr>
          </a:p>
          <a:p>
            <a:pPr marL="214172" lvl="1">
              <a:lnSpc>
                <a:spcPts val="3174"/>
              </a:lnSpc>
            </a:pPr>
            <a:endParaRPr lang="en-US" sz="2800" b="1" dirty="0">
              <a:solidFill>
                <a:srgbClr val="050A30"/>
              </a:solidFill>
              <a:latin typeface="Agrandir Narrow"/>
            </a:endParaRPr>
          </a:p>
          <a:p>
            <a:pPr marL="214172" lvl="1">
              <a:lnSpc>
                <a:spcPts val="3174"/>
              </a:lnSpc>
            </a:pPr>
            <a:endParaRPr lang="en-US" sz="2800" b="1" dirty="0">
              <a:solidFill>
                <a:srgbClr val="050A30"/>
              </a:solidFill>
              <a:latin typeface="Agrandir Narrow"/>
            </a:endParaRPr>
          </a:p>
          <a:p>
            <a:pPr marL="214172" lvl="1">
              <a:lnSpc>
                <a:spcPts val="3174"/>
              </a:lnSpc>
            </a:pPr>
            <a:r>
              <a:rPr lang="en-US" sz="2800" b="1" dirty="0">
                <a:solidFill>
                  <a:srgbClr val="050A30"/>
                </a:solidFill>
                <a:latin typeface="Agrandir Narrow"/>
              </a:rPr>
              <a:t>                                                                                              Future Work : </a:t>
            </a:r>
          </a:p>
          <a:p>
            <a:pPr marL="214172" lvl="1">
              <a:lnSpc>
                <a:spcPts val="3174"/>
              </a:lnSpc>
            </a:pPr>
            <a:endParaRPr lang="en-US" sz="2800" b="1" dirty="0">
              <a:solidFill>
                <a:srgbClr val="050A30"/>
              </a:solidFill>
              <a:latin typeface="Agrandir Narrow"/>
            </a:endParaRPr>
          </a:p>
          <a:p>
            <a:pPr marL="428345" lvl="1" indent="-214173">
              <a:lnSpc>
                <a:spcPts val="3174"/>
              </a:lnSpc>
              <a:buFont typeface="Arial"/>
              <a:buChar char="•"/>
            </a:pPr>
            <a:endParaRPr lang="en-US" sz="1983" dirty="0">
              <a:solidFill>
                <a:srgbClr val="050A30"/>
              </a:solidFill>
              <a:latin typeface="Agrandir Narrow"/>
            </a:endParaRPr>
          </a:p>
          <a:p>
            <a:pPr marL="428345" lvl="1" indent="-214173">
              <a:lnSpc>
                <a:spcPts val="3174"/>
              </a:lnSpc>
              <a:buFont typeface="Arial"/>
              <a:buChar char="•"/>
            </a:pPr>
            <a:endParaRPr lang="en-US" sz="1983" dirty="0">
              <a:solidFill>
                <a:srgbClr val="050A30"/>
              </a:solidFill>
              <a:latin typeface="Agrandir Narrow"/>
            </a:endParaRPr>
          </a:p>
        </p:txBody>
      </p:sp>
      <p:sp>
        <p:nvSpPr>
          <p:cNvPr id="15" name="TextBox 15"/>
          <p:cNvSpPr txBox="1"/>
          <p:nvPr/>
        </p:nvSpPr>
        <p:spPr>
          <a:xfrm>
            <a:off x="248136" y="3064508"/>
            <a:ext cx="6755351" cy="600357"/>
          </a:xfrm>
          <a:prstGeom prst="rect">
            <a:avLst/>
          </a:prstGeom>
        </p:spPr>
        <p:txBody>
          <a:bodyPr wrap="square" lIns="0" tIns="0" rIns="0" bIns="0" rtlCol="0" anchor="t">
            <a:spAutoFit/>
          </a:bodyPr>
          <a:lstStyle/>
          <a:p>
            <a:pPr marL="0" lvl="0" indent="0" algn="ctr">
              <a:lnSpc>
                <a:spcPts val="5074"/>
              </a:lnSpc>
              <a:spcBef>
                <a:spcPct val="0"/>
              </a:spcBef>
            </a:pPr>
            <a:r>
              <a:rPr lang="en-IN" sz="3200" b="1" i="0" u="none" strike="noStrike" baseline="0" dirty="0">
                <a:latin typeface="Martel-Regular"/>
              </a:rPr>
              <a:t>Image Retrieval: A Literature Review</a:t>
            </a:r>
            <a:endParaRPr lang="en-US" sz="3200" b="1" dirty="0">
              <a:solidFill>
                <a:srgbClr val="050A30"/>
              </a:solidFill>
              <a:latin typeface="Agrandir Narrow Bold"/>
            </a:endParaRPr>
          </a:p>
        </p:txBody>
      </p:sp>
      <p:sp>
        <p:nvSpPr>
          <p:cNvPr id="16" name="TextBox 16"/>
          <p:cNvSpPr txBox="1"/>
          <p:nvPr/>
        </p:nvSpPr>
        <p:spPr>
          <a:xfrm>
            <a:off x="7003494" y="679451"/>
            <a:ext cx="4959906" cy="359073"/>
          </a:xfrm>
          <a:prstGeom prst="rect">
            <a:avLst/>
          </a:prstGeom>
        </p:spPr>
        <p:txBody>
          <a:bodyPr wrap="square" lIns="0" tIns="0" rIns="0" bIns="0" rtlCol="0" anchor="t">
            <a:spAutoFit/>
          </a:bodyPr>
          <a:lstStyle/>
          <a:p>
            <a:pPr algn="ctr">
              <a:lnSpc>
                <a:spcPts val="2800"/>
              </a:lnSpc>
            </a:pPr>
            <a:r>
              <a:rPr lang="en-US" sz="2000" dirty="0">
                <a:solidFill>
                  <a:srgbClr val="050A30"/>
                </a:solidFill>
                <a:latin typeface="Canva Sans"/>
              </a:rPr>
              <a:t>What Others have done in this area</a:t>
            </a:r>
          </a:p>
        </p:txBody>
      </p:sp>
      <p:sp>
        <p:nvSpPr>
          <p:cNvPr id="17" name="TextBox 17"/>
          <p:cNvSpPr txBox="1"/>
          <p:nvPr/>
        </p:nvSpPr>
        <p:spPr>
          <a:xfrm>
            <a:off x="142376" y="3810429"/>
            <a:ext cx="2509520" cy="717761"/>
          </a:xfrm>
          <a:prstGeom prst="rect">
            <a:avLst/>
          </a:prstGeom>
        </p:spPr>
        <p:txBody>
          <a:bodyPr lIns="0" tIns="0" rIns="0" bIns="0" rtlCol="0" anchor="t">
            <a:spAutoFit/>
          </a:bodyPr>
          <a:lstStyle/>
          <a:p>
            <a:pPr algn="ctr">
              <a:lnSpc>
                <a:spcPts val="2940"/>
              </a:lnSpc>
            </a:pPr>
            <a:r>
              <a:rPr lang="en-IN" sz="2400" b="0" i="0" dirty="0">
                <a:solidFill>
                  <a:srgbClr val="555555"/>
                </a:solidFill>
                <a:effectLst/>
                <a:latin typeface="Roboto" panose="02000000000000000000" pitchFamily="2" charset="0"/>
              </a:rPr>
              <a:t>June 2012</a:t>
            </a:r>
          </a:p>
          <a:p>
            <a:pPr algn="ctr">
              <a:lnSpc>
                <a:spcPts val="2940"/>
              </a:lnSpc>
            </a:pPr>
            <a:endParaRPr lang="en-US" sz="2100" dirty="0">
              <a:solidFill>
                <a:srgbClr val="050A30"/>
              </a:solidFill>
              <a:latin typeface="Canva Sans"/>
            </a:endParaRPr>
          </a:p>
        </p:txBody>
      </p:sp>
      <p:sp>
        <p:nvSpPr>
          <p:cNvPr id="18" name="TextBox 18"/>
          <p:cNvSpPr txBox="1"/>
          <p:nvPr/>
        </p:nvSpPr>
        <p:spPr>
          <a:xfrm>
            <a:off x="3200400" y="3698861"/>
            <a:ext cx="4658395" cy="620298"/>
          </a:xfrm>
          <a:prstGeom prst="rect">
            <a:avLst/>
          </a:prstGeom>
        </p:spPr>
        <p:txBody>
          <a:bodyPr wrap="square" lIns="0" tIns="0" rIns="0" bIns="0" rtlCol="0" anchor="t">
            <a:spAutoFit/>
          </a:bodyPr>
          <a:lstStyle/>
          <a:p>
            <a:pPr algn="ctr">
              <a:lnSpc>
                <a:spcPts val="2520"/>
              </a:lnSpc>
            </a:pPr>
            <a:r>
              <a:rPr lang="en-US" sz="1800" dirty="0">
                <a:solidFill>
                  <a:srgbClr val="050A30"/>
                </a:solidFill>
                <a:latin typeface="Canva Sans"/>
              </a:rPr>
              <a:t>Citation Number : 12</a:t>
            </a:r>
          </a:p>
          <a:p>
            <a:pPr algn="ctr">
              <a:lnSpc>
                <a:spcPts val="2520"/>
              </a:lnSpc>
            </a:pPr>
            <a:r>
              <a:rPr lang="en-IN" b="0" i="0" dirty="0">
                <a:solidFill>
                  <a:srgbClr val="555555"/>
                </a:solidFill>
                <a:effectLst/>
                <a:latin typeface="Roboto" panose="02000000000000000000" pitchFamily="2" charset="0"/>
              </a:rPr>
              <a:t>DOI:</a:t>
            </a:r>
            <a:r>
              <a:rPr lang="en-IN" b="0" i="0" u="sng" dirty="0">
                <a:effectLst/>
                <a:latin typeface="Roboto" panose="02000000000000000000" pitchFamily="2" charset="0"/>
                <a:hlinkClick r:id="rId13"/>
              </a:rPr>
              <a:t>10.13140/2.1.1051.4565</a:t>
            </a:r>
            <a:r>
              <a:rPr lang="en-US" sz="1800" dirty="0">
                <a:solidFill>
                  <a:srgbClr val="050A30"/>
                </a:solidFill>
                <a:latin typeface="Canva Sans"/>
              </a:rPr>
              <a:t>r</a:t>
            </a:r>
          </a:p>
        </p:txBody>
      </p:sp>
      <p:sp>
        <p:nvSpPr>
          <p:cNvPr id="23" name="TextBox 23"/>
          <p:cNvSpPr txBox="1"/>
          <p:nvPr/>
        </p:nvSpPr>
        <p:spPr>
          <a:xfrm>
            <a:off x="8738738" y="4943736"/>
            <a:ext cx="8451107" cy="2769989"/>
          </a:xfrm>
          <a:prstGeom prst="rect">
            <a:avLst/>
          </a:prstGeom>
        </p:spPr>
        <p:txBody>
          <a:bodyPr wrap="square" lIns="0" tIns="0" rIns="0" bIns="0" rtlCol="0" anchor="t">
            <a:spAutoFit/>
          </a:bodyPr>
          <a:lstStyle/>
          <a:p>
            <a:pPr algn="l"/>
            <a:r>
              <a:rPr lang="en-US" sz="2000" b="0" i="0" u="none" strike="noStrike" baseline="0" dirty="0">
                <a:latin typeface="Times-Roman"/>
              </a:rPr>
              <a:t>PERFORMANCE EVALUATION OF PROPOSED CBIR SYSTEM</a:t>
            </a:r>
          </a:p>
          <a:p>
            <a:pPr algn="l"/>
            <a:r>
              <a:rPr lang="en-US" sz="2000" b="0" i="0" u="none" strike="noStrike" baseline="0" dirty="0">
                <a:latin typeface="Times-Roman"/>
              </a:rPr>
              <a:t>Evaluation of retrieval performance is a crucial problem in</a:t>
            </a:r>
          </a:p>
          <a:p>
            <a:pPr algn="l"/>
            <a:r>
              <a:rPr lang="en-US" sz="2000" b="0" i="0" u="none" strike="noStrike" baseline="0" dirty="0">
                <a:latin typeface="Times-Roman"/>
              </a:rPr>
              <a:t>Content-Based Image Retrieval(CBIR). Many different</a:t>
            </a:r>
          </a:p>
          <a:p>
            <a:pPr algn="l"/>
            <a:r>
              <a:rPr lang="en-US" sz="2000" b="0" i="0" u="none" strike="noStrike" baseline="0" dirty="0">
                <a:latin typeface="Times-Roman"/>
              </a:rPr>
              <a:t>methods for measuring the performance of a system have</a:t>
            </a:r>
          </a:p>
          <a:p>
            <a:pPr algn="l"/>
            <a:r>
              <a:rPr lang="en-US" sz="2000" b="0" i="0" u="none" strike="noStrike" baseline="0" dirty="0">
                <a:latin typeface="Times-Roman"/>
              </a:rPr>
              <a:t>been created and used by researchers. With this, the</a:t>
            </a:r>
          </a:p>
          <a:p>
            <a:pPr algn="l"/>
            <a:r>
              <a:rPr lang="en-US" sz="2000" b="0" i="0" u="none" strike="noStrike" baseline="0" dirty="0">
                <a:latin typeface="Times-Roman"/>
              </a:rPr>
              <a:t>following formulae are used for finding Precision and Recall</a:t>
            </a:r>
          </a:p>
          <a:p>
            <a:pPr algn="l"/>
            <a:r>
              <a:rPr lang="en-IN" sz="2000" b="0" i="0" u="none" strike="noStrike" baseline="0" dirty="0">
                <a:latin typeface="Times-Roman"/>
              </a:rPr>
              <a:t>values[13], [15].</a:t>
            </a:r>
          </a:p>
          <a:p>
            <a:pPr algn="l"/>
            <a:r>
              <a:rPr lang="en-US" sz="2000" b="0" i="0" u="none" strike="noStrike" baseline="0" dirty="0">
                <a:latin typeface="Times-Roman"/>
              </a:rPr>
              <a:t>Precision measures the proportion of the total images</a:t>
            </a:r>
          </a:p>
          <a:p>
            <a:pPr algn="l"/>
            <a:r>
              <a:rPr lang="en-US" sz="2000" b="0" i="0" u="none" strike="noStrike" baseline="0" dirty="0">
                <a:latin typeface="Times-Roman"/>
              </a:rPr>
              <a:t>retrieved which are relevant to the query.</a:t>
            </a:r>
            <a:endParaRPr lang="en-US" sz="2000" dirty="0">
              <a:solidFill>
                <a:srgbClr val="050A30"/>
              </a:solidFill>
              <a:latin typeface="Canva Sans"/>
            </a:endParaRPr>
          </a:p>
        </p:txBody>
      </p:sp>
      <p:pic>
        <p:nvPicPr>
          <p:cNvPr id="28" name="Picture 27">
            <a:extLst>
              <a:ext uri="{FF2B5EF4-FFF2-40B4-BE49-F238E27FC236}">
                <a16:creationId xmlns:a16="http://schemas.microsoft.com/office/drawing/2014/main" id="{38F000F2-CB17-8EC5-278D-AFD568A68CF3}"/>
              </a:ext>
            </a:extLst>
          </p:cNvPr>
          <p:cNvPicPr>
            <a:picLocks noChangeAspect="1"/>
          </p:cNvPicPr>
          <p:nvPr/>
        </p:nvPicPr>
        <p:blipFill>
          <a:blip r:embed="rId14"/>
          <a:stretch>
            <a:fillRect/>
          </a:stretch>
        </p:blipFill>
        <p:spPr>
          <a:xfrm>
            <a:off x="476169" y="6985909"/>
            <a:ext cx="4781631" cy="3123305"/>
          </a:xfrm>
          <a:prstGeom prst="rect">
            <a:avLst/>
          </a:prstGeom>
        </p:spPr>
      </p:pic>
      <p:sp>
        <p:nvSpPr>
          <p:cNvPr id="30" name="TextBox 29">
            <a:extLst>
              <a:ext uri="{FF2B5EF4-FFF2-40B4-BE49-F238E27FC236}">
                <a16:creationId xmlns:a16="http://schemas.microsoft.com/office/drawing/2014/main" id="{86DC71A5-6A50-9D7F-13BA-C33AE1DCF04C}"/>
              </a:ext>
            </a:extLst>
          </p:cNvPr>
          <p:cNvSpPr txBox="1"/>
          <p:nvPr/>
        </p:nvSpPr>
        <p:spPr>
          <a:xfrm>
            <a:off x="8738738" y="8755995"/>
            <a:ext cx="7979474" cy="1323439"/>
          </a:xfrm>
          <a:prstGeom prst="rect">
            <a:avLst/>
          </a:prstGeom>
          <a:noFill/>
        </p:spPr>
        <p:txBody>
          <a:bodyPr wrap="square" rtlCol="0">
            <a:spAutoFit/>
          </a:bodyPr>
          <a:lstStyle/>
          <a:p>
            <a:pPr algn="l"/>
            <a:r>
              <a:rPr lang="en-IN" sz="2000" dirty="0">
                <a:latin typeface="Times-Roman"/>
              </a:rPr>
              <a:t>1</a:t>
            </a:r>
            <a:r>
              <a:rPr lang="en-IN" sz="2000" b="0" i="0" u="none" strike="noStrike" baseline="0" dirty="0">
                <a:latin typeface="Times-Roman"/>
              </a:rPr>
              <a:t>)</a:t>
            </a:r>
            <a:r>
              <a:rPr lang="en-IN" sz="2000" b="1" i="0" u="none" strike="noStrike" baseline="0" dirty="0">
                <a:latin typeface="Times-Roman"/>
              </a:rPr>
              <a:t>Efficiency</a:t>
            </a:r>
          </a:p>
          <a:p>
            <a:pPr algn="l"/>
            <a:r>
              <a:rPr lang="en-US" sz="2000" b="0" i="0" u="none" strike="noStrike" baseline="0" dirty="0">
                <a:latin typeface="Times-Roman"/>
              </a:rPr>
              <a:t>Efficiently accessing stored images by content.</a:t>
            </a:r>
          </a:p>
          <a:p>
            <a:pPr algn="l"/>
            <a:r>
              <a:rPr lang="en-IN" sz="2000" dirty="0">
                <a:latin typeface="Times-Roman"/>
              </a:rPr>
              <a:t>2</a:t>
            </a:r>
            <a:r>
              <a:rPr lang="en-IN" sz="2000" b="0" i="0" u="none" strike="noStrike" baseline="0" dirty="0">
                <a:latin typeface="Times-Roman"/>
              </a:rPr>
              <a:t>) </a:t>
            </a:r>
            <a:r>
              <a:rPr lang="en-IN" sz="2000" b="1" i="0" u="none" strike="noStrike" baseline="0" dirty="0">
                <a:latin typeface="Times-Roman"/>
              </a:rPr>
              <a:t>Storage</a:t>
            </a:r>
          </a:p>
          <a:p>
            <a:pPr algn="l"/>
            <a:r>
              <a:rPr lang="en-US" sz="2000" b="0" i="0" u="none" strike="noStrike" baseline="0" dirty="0">
                <a:latin typeface="Times-Roman"/>
              </a:rPr>
              <a:t>Providing compact storage for large image database.</a:t>
            </a:r>
            <a:endParaRPr lang="en-IN" sz="2000" dirty="0"/>
          </a:p>
        </p:txBody>
      </p:sp>
      <p:pic>
        <p:nvPicPr>
          <p:cNvPr id="31" name="Picture 15">
            <a:extLst>
              <a:ext uri="{FF2B5EF4-FFF2-40B4-BE49-F238E27FC236}">
                <a16:creationId xmlns:a16="http://schemas.microsoft.com/office/drawing/2014/main" id="{F29773F2-66F9-6489-C69E-D34D0F5E49D1}"/>
              </a:ext>
            </a:extLst>
          </p:cNvPr>
          <p:cNvPicPr>
            <a:picLocks noChangeAspect="1"/>
          </p:cNvPicPr>
          <p:nvPr/>
        </p:nvPicPr>
        <p:blipFill>
          <a:blip r:embed="rId15" cstate="print">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a:fillRect/>
          </a:stretch>
        </p:blipFill>
        <p:spPr>
          <a:xfrm>
            <a:off x="15282352" y="8047851"/>
            <a:ext cx="2888785" cy="2219056"/>
          </a:xfrm>
          <a:prstGeom prst="rect">
            <a:avLst/>
          </a:prstGeom>
        </p:spPr>
      </p:pic>
      <p:pic>
        <p:nvPicPr>
          <p:cNvPr id="33" name="Picture 32">
            <a:extLst>
              <a:ext uri="{FF2B5EF4-FFF2-40B4-BE49-F238E27FC236}">
                <a16:creationId xmlns:a16="http://schemas.microsoft.com/office/drawing/2014/main" id="{E1CB494E-CC07-A178-7ECE-5CE72F1FF93E}"/>
              </a:ext>
            </a:extLst>
          </p:cNvPr>
          <p:cNvPicPr>
            <a:picLocks noChangeAspect="1"/>
          </p:cNvPicPr>
          <p:nvPr/>
        </p:nvPicPr>
        <p:blipFill>
          <a:blip r:embed="rId17"/>
          <a:stretch>
            <a:fillRect/>
          </a:stretch>
        </p:blipFill>
        <p:spPr>
          <a:xfrm>
            <a:off x="12929891" y="377318"/>
            <a:ext cx="4663250" cy="328754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2" name="Group 2"/>
          <p:cNvGrpSpPr/>
          <p:nvPr/>
        </p:nvGrpSpPr>
        <p:grpSpPr>
          <a:xfrm>
            <a:off x="6174540" y="1170089"/>
            <a:ext cx="5945553" cy="910677"/>
            <a:chOff x="0" y="0"/>
            <a:chExt cx="2933248" cy="359380"/>
          </a:xfrm>
        </p:grpSpPr>
        <p:sp>
          <p:nvSpPr>
            <p:cNvPr id="23"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2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2" name="AutoShape 2"/>
          <p:cNvSpPr/>
          <p:nvPr/>
        </p:nvSpPr>
        <p:spPr>
          <a:xfrm>
            <a:off x="4661971" y="1706024"/>
            <a:ext cx="1346898" cy="0"/>
          </a:xfrm>
          <a:prstGeom prst="line">
            <a:avLst/>
          </a:prstGeom>
          <a:ln w="47625" cap="flat">
            <a:solidFill>
              <a:srgbClr val="050A30"/>
            </a:solidFill>
            <a:prstDash val="solid"/>
            <a:headEnd type="none" w="sm" len="sm"/>
            <a:tailEnd type="none" w="sm" len="sm"/>
          </a:ln>
        </p:spPr>
      </p:sp>
      <p:sp>
        <p:nvSpPr>
          <p:cNvPr id="4" name="TextBox 4"/>
          <p:cNvSpPr txBox="1"/>
          <p:nvPr/>
        </p:nvSpPr>
        <p:spPr>
          <a:xfrm>
            <a:off x="5982215" y="1128266"/>
            <a:ext cx="6323570" cy="952500"/>
          </a:xfrm>
          <a:prstGeom prst="rect">
            <a:avLst/>
          </a:prstGeom>
        </p:spPr>
        <p:txBody>
          <a:bodyPr lIns="0" tIns="0" rIns="0" bIns="0" rtlCol="0" anchor="t">
            <a:spAutoFit/>
          </a:bodyPr>
          <a:lstStyle/>
          <a:p>
            <a:pPr algn="ctr">
              <a:lnSpc>
                <a:spcPts val="6305"/>
              </a:lnSpc>
              <a:spcBef>
                <a:spcPct val="0"/>
              </a:spcBef>
            </a:pPr>
            <a:r>
              <a:rPr lang="en-US" sz="5254">
                <a:solidFill>
                  <a:srgbClr val="050A30"/>
                </a:solidFill>
                <a:latin typeface="Agrandir Narrow Bold"/>
              </a:rPr>
              <a:t>Literature Reviews</a:t>
            </a:r>
          </a:p>
        </p:txBody>
      </p:sp>
      <p:sp>
        <p:nvSpPr>
          <p:cNvPr id="5" name="TextBox 5"/>
          <p:cNvSpPr txBox="1"/>
          <p:nvPr/>
        </p:nvSpPr>
        <p:spPr>
          <a:xfrm>
            <a:off x="212734" y="4389031"/>
            <a:ext cx="17846666" cy="6942029"/>
          </a:xfrm>
          <a:prstGeom prst="rect">
            <a:avLst/>
          </a:prstGeom>
        </p:spPr>
        <p:txBody>
          <a:bodyPr wrap="square" lIns="0" tIns="0" rIns="0" bIns="0" rtlCol="0" anchor="t">
            <a:spAutoFit/>
          </a:bodyPr>
          <a:lstStyle/>
          <a:p>
            <a:pPr marL="428345" lvl="1" indent="-214173">
              <a:lnSpc>
                <a:spcPts val="3174"/>
              </a:lnSpc>
              <a:buFont typeface="Arial"/>
              <a:buChar char="•"/>
            </a:pPr>
            <a:r>
              <a:rPr lang="en-US" sz="2800" b="1" dirty="0">
                <a:solidFill>
                  <a:srgbClr val="050A30"/>
                </a:solidFill>
                <a:latin typeface="Agrandir Narrow"/>
              </a:rPr>
              <a:t>Data Set Used :                                                                   Results Parameters with Accuracy :</a:t>
            </a:r>
          </a:p>
          <a:p>
            <a:pPr marL="214172" lvl="1">
              <a:lnSpc>
                <a:spcPts val="3174"/>
              </a:lnSpc>
            </a:pPr>
            <a:r>
              <a:rPr lang="en-US" sz="1983" dirty="0">
                <a:solidFill>
                  <a:srgbClr val="050A30"/>
                </a:solidFill>
                <a:latin typeface="Agrandir Narrow"/>
              </a:rPr>
              <a:t>Images data sets named : </a:t>
            </a:r>
          </a:p>
          <a:p>
            <a:pPr marL="428345" lvl="1" indent="-214173">
              <a:lnSpc>
                <a:spcPts val="3174"/>
              </a:lnSpc>
              <a:buFont typeface="Arial"/>
              <a:buChar char="•"/>
            </a:pPr>
            <a:endParaRPr lang="en-US" sz="1983" dirty="0">
              <a:solidFill>
                <a:srgbClr val="050A30"/>
              </a:solidFill>
              <a:latin typeface="Agrandir Narrow"/>
            </a:endParaRPr>
          </a:p>
          <a:p>
            <a:pPr marL="428345" lvl="1" indent="-214173">
              <a:lnSpc>
                <a:spcPts val="3174"/>
              </a:lnSpc>
              <a:buFont typeface="Arial"/>
              <a:buChar char="•"/>
            </a:pPr>
            <a:endParaRPr lang="en-US" sz="2800" b="1" dirty="0">
              <a:solidFill>
                <a:srgbClr val="050A30"/>
              </a:solidFill>
              <a:latin typeface="Agrandir Narrow"/>
            </a:endParaRPr>
          </a:p>
          <a:p>
            <a:pPr marL="428345" lvl="1" indent="-214173">
              <a:lnSpc>
                <a:spcPts val="3174"/>
              </a:lnSpc>
              <a:buFont typeface="Arial"/>
              <a:buChar char="•"/>
            </a:pPr>
            <a:r>
              <a:rPr lang="en-US" sz="2800" b="1" dirty="0">
                <a:solidFill>
                  <a:srgbClr val="050A30"/>
                </a:solidFill>
                <a:latin typeface="Agrandir Narrow"/>
              </a:rPr>
              <a:t>Proposed Methods :</a:t>
            </a:r>
          </a:p>
          <a:p>
            <a:pPr marL="428345" lvl="1" indent="-214173">
              <a:lnSpc>
                <a:spcPts val="3174"/>
              </a:lnSpc>
              <a:buFont typeface="Arial"/>
              <a:buChar char="•"/>
            </a:pPr>
            <a:endParaRPr lang="en-US" sz="1983" dirty="0">
              <a:solidFill>
                <a:srgbClr val="050A30"/>
              </a:solidFill>
              <a:latin typeface="Agrandir Narrow"/>
            </a:endParaRPr>
          </a:p>
          <a:p>
            <a:pPr marL="428345" lvl="1" indent="-214173">
              <a:lnSpc>
                <a:spcPts val="3174"/>
              </a:lnSpc>
              <a:buFont typeface="Arial"/>
              <a:buChar char="•"/>
            </a:pPr>
            <a:endParaRPr lang="en-US" sz="1983" dirty="0">
              <a:solidFill>
                <a:srgbClr val="050A30"/>
              </a:solidFill>
              <a:latin typeface="Agrandir Narrow"/>
            </a:endParaRPr>
          </a:p>
          <a:p>
            <a:pPr marL="428345" lvl="1" indent="-214173">
              <a:lnSpc>
                <a:spcPts val="3174"/>
              </a:lnSpc>
              <a:buFont typeface="Arial"/>
              <a:buChar char="•"/>
            </a:pPr>
            <a:endParaRPr lang="en-US" sz="1983" dirty="0">
              <a:solidFill>
                <a:srgbClr val="050A30"/>
              </a:solidFill>
              <a:latin typeface="Agrandir Narrow"/>
            </a:endParaRPr>
          </a:p>
          <a:p>
            <a:pPr marL="214172" lvl="1">
              <a:lnSpc>
                <a:spcPts val="3174"/>
              </a:lnSpc>
            </a:pPr>
            <a:r>
              <a:rPr lang="en-US" sz="2800" dirty="0">
                <a:solidFill>
                  <a:srgbClr val="050A30"/>
                </a:solidFill>
                <a:latin typeface="Agrandir Narrow"/>
              </a:rPr>
              <a:t>                                                                                                            </a:t>
            </a:r>
            <a:r>
              <a:rPr lang="en-US" sz="2800" b="1" dirty="0">
                <a:solidFill>
                  <a:srgbClr val="050A30"/>
                </a:solidFill>
                <a:latin typeface="Agrandir Narrow"/>
              </a:rPr>
              <a:t>Future Work : </a:t>
            </a:r>
          </a:p>
          <a:p>
            <a:pPr marL="428345" lvl="1" indent="-214173">
              <a:lnSpc>
                <a:spcPts val="3174"/>
              </a:lnSpc>
              <a:buFont typeface="Arial"/>
              <a:buChar char="•"/>
            </a:pPr>
            <a:endParaRPr lang="en-US" sz="2800" b="1" dirty="0">
              <a:solidFill>
                <a:srgbClr val="050A30"/>
              </a:solidFill>
              <a:latin typeface="Agrandir Narrow"/>
            </a:endParaRPr>
          </a:p>
          <a:p>
            <a:pPr marL="428345" lvl="1" indent="-214173">
              <a:lnSpc>
                <a:spcPts val="3174"/>
              </a:lnSpc>
              <a:buFont typeface="Arial"/>
              <a:buChar char="•"/>
            </a:pPr>
            <a:endParaRPr lang="en-US" sz="1983" dirty="0">
              <a:solidFill>
                <a:srgbClr val="050A30"/>
              </a:solidFill>
              <a:latin typeface="Agrandir Narrow"/>
            </a:endParaRPr>
          </a:p>
          <a:p>
            <a:pPr marL="428345" lvl="1" indent="-214173">
              <a:lnSpc>
                <a:spcPts val="3174"/>
              </a:lnSpc>
              <a:buFont typeface="Arial"/>
              <a:buChar char="•"/>
            </a:pPr>
            <a:endParaRPr lang="en-US" sz="1983" dirty="0">
              <a:solidFill>
                <a:srgbClr val="050A30"/>
              </a:solidFill>
              <a:latin typeface="Agrandir Narrow"/>
            </a:endParaRPr>
          </a:p>
          <a:p>
            <a:pPr marL="428345" lvl="1" indent="-214173">
              <a:lnSpc>
                <a:spcPts val="3174"/>
              </a:lnSpc>
              <a:buFont typeface="Arial"/>
              <a:buChar char="•"/>
            </a:pPr>
            <a:endParaRPr lang="en-US" sz="1983" dirty="0">
              <a:solidFill>
                <a:srgbClr val="050A30"/>
              </a:solidFill>
              <a:latin typeface="Agrandir Narrow"/>
            </a:endParaRPr>
          </a:p>
          <a:p>
            <a:pPr marL="428345" lvl="1" indent="-214173">
              <a:lnSpc>
                <a:spcPts val="3174"/>
              </a:lnSpc>
              <a:buFont typeface="Arial"/>
              <a:buChar char="•"/>
            </a:pPr>
            <a:endParaRPr lang="en-US" sz="1983" dirty="0">
              <a:solidFill>
                <a:srgbClr val="050A30"/>
              </a:solidFill>
              <a:latin typeface="Agrandir Narrow"/>
            </a:endParaRPr>
          </a:p>
          <a:p>
            <a:pPr marL="428345" lvl="1" indent="-214173">
              <a:lnSpc>
                <a:spcPts val="3174"/>
              </a:lnSpc>
              <a:buFont typeface="Arial"/>
              <a:buChar char="•"/>
            </a:pPr>
            <a:endParaRPr lang="en-US" sz="1983" dirty="0">
              <a:solidFill>
                <a:srgbClr val="050A30"/>
              </a:solidFill>
              <a:latin typeface="Agrandir Narrow"/>
            </a:endParaRPr>
          </a:p>
          <a:p>
            <a:pPr marL="428345" lvl="1" indent="-214173">
              <a:lnSpc>
                <a:spcPts val="3174"/>
              </a:lnSpc>
              <a:buFont typeface="Arial"/>
              <a:buChar char="•"/>
            </a:pPr>
            <a:endParaRPr lang="en-US" sz="1983" dirty="0">
              <a:solidFill>
                <a:srgbClr val="050A30"/>
              </a:solidFill>
              <a:latin typeface="Agrandir Narrow"/>
            </a:endParaRPr>
          </a:p>
          <a:p>
            <a:pPr marL="428345" lvl="1" indent="-214173">
              <a:lnSpc>
                <a:spcPts val="3174"/>
              </a:lnSpc>
              <a:buFont typeface="Arial"/>
              <a:buChar char="•"/>
            </a:pPr>
            <a:endParaRPr lang="en-US" sz="1983" dirty="0">
              <a:solidFill>
                <a:srgbClr val="050A30"/>
              </a:solidFill>
              <a:latin typeface="Agrandir Narrow"/>
            </a:endParaRPr>
          </a:p>
        </p:txBody>
      </p:sp>
      <p:sp>
        <p:nvSpPr>
          <p:cNvPr id="6" name="TextBox 6"/>
          <p:cNvSpPr txBox="1"/>
          <p:nvPr/>
        </p:nvSpPr>
        <p:spPr>
          <a:xfrm>
            <a:off x="248136" y="3064509"/>
            <a:ext cx="17430264" cy="614527"/>
          </a:xfrm>
          <a:prstGeom prst="rect">
            <a:avLst/>
          </a:prstGeom>
        </p:spPr>
        <p:txBody>
          <a:bodyPr wrap="square" lIns="0" tIns="0" rIns="0" bIns="0" rtlCol="0" anchor="t">
            <a:spAutoFit/>
          </a:bodyPr>
          <a:lstStyle/>
          <a:p>
            <a:pPr marL="0" lvl="0" indent="0" algn="ctr">
              <a:lnSpc>
                <a:spcPts val="5074"/>
              </a:lnSpc>
              <a:spcBef>
                <a:spcPct val="0"/>
              </a:spcBef>
            </a:pPr>
            <a:r>
              <a:rPr lang="en-US" sz="3600" dirty="0">
                <a:solidFill>
                  <a:srgbClr val="050A30"/>
                </a:solidFill>
                <a:latin typeface="Agrandir Narrow Bold"/>
              </a:rPr>
              <a:t>A Survey on Finding Image Similarity and Retrieval of Near Duplicate Images</a:t>
            </a:r>
          </a:p>
        </p:txBody>
      </p:sp>
      <p:sp>
        <p:nvSpPr>
          <p:cNvPr id="7" name="AutoShape 7"/>
          <p:cNvSpPr/>
          <p:nvPr/>
        </p:nvSpPr>
        <p:spPr>
          <a:xfrm rot="5400000">
            <a:off x="4010398" y="2309972"/>
            <a:ext cx="1255520" cy="0"/>
          </a:xfrm>
          <a:prstGeom prst="line">
            <a:avLst/>
          </a:prstGeom>
          <a:ln w="47625" cap="flat">
            <a:solidFill>
              <a:srgbClr val="050A30"/>
            </a:solidFill>
            <a:prstDash val="solid"/>
            <a:headEnd type="none" w="sm" len="sm"/>
            <a:tailEnd type="triangle" w="lg" len="med"/>
          </a:ln>
        </p:spPr>
      </p:sp>
      <p:pic>
        <p:nvPicPr>
          <p:cNvPr id="9" name="Picture 9"/>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6327391" y="6686635"/>
            <a:ext cx="1684907" cy="1710328"/>
          </a:xfrm>
          <a:prstGeom prst="rect">
            <a:avLst/>
          </a:prstGeom>
        </p:spPr>
      </p:pic>
      <p:pic>
        <p:nvPicPr>
          <p:cNvPr id="10" name="Picture 10"/>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131010" y="5816841"/>
            <a:ext cx="2888785" cy="2219056"/>
          </a:xfrm>
          <a:prstGeom prst="rect">
            <a:avLst/>
          </a:prstGeom>
        </p:spPr>
      </p:pic>
      <p:pic>
        <p:nvPicPr>
          <p:cNvPr id="11" name="Picture 11"/>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4517" y="1781918"/>
            <a:ext cx="1561364" cy="854492"/>
          </a:xfrm>
          <a:prstGeom prst="rect">
            <a:avLst/>
          </a:prstGeom>
        </p:spPr>
      </p:pic>
      <p:pic>
        <p:nvPicPr>
          <p:cNvPr id="12" name="Picture 12"/>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13" name="Picture 13"/>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670958" y="1028700"/>
            <a:ext cx="1588342" cy="1667153"/>
          </a:xfrm>
          <a:prstGeom prst="rect">
            <a:avLst/>
          </a:prstGeom>
        </p:spPr>
      </p:pic>
      <p:pic>
        <p:nvPicPr>
          <p:cNvPr id="14" name="Picture 14"/>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5131301" y="177786"/>
            <a:ext cx="850914" cy="850914"/>
          </a:xfrm>
          <a:prstGeom prst="rect">
            <a:avLst/>
          </a:prstGeom>
        </p:spPr>
      </p:pic>
      <p:sp>
        <p:nvSpPr>
          <p:cNvPr id="15" name="TextBox 15"/>
          <p:cNvSpPr txBox="1"/>
          <p:nvPr/>
        </p:nvSpPr>
        <p:spPr>
          <a:xfrm>
            <a:off x="7003494" y="679451"/>
            <a:ext cx="4655106" cy="359073"/>
          </a:xfrm>
          <a:prstGeom prst="rect">
            <a:avLst/>
          </a:prstGeom>
        </p:spPr>
        <p:txBody>
          <a:bodyPr wrap="square" lIns="0" tIns="0" rIns="0" bIns="0" rtlCol="0" anchor="t">
            <a:spAutoFit/>
          </a:bodyPr>
          <a:lstStyle/>
          <a:p>
            <a:pPr algn="ctr">
              <a:lnSpc>
                <a:spcPts val="2800"/>
              </a:lnSpc>
            </a:pPr>
            <a:r>
              <a:rPr lang="en-US" sz="2000" dirty="0">
                <a:solidFill>
                  <a:srgbClr val="050A30"/>
                </a:solidFill>
                <a:latin typeface="Canva Sans"/>
              </a:rPr>
              <a:t>What Others have done in this area</a:t>
            </a:r>
          </a:p>
        </p:txBody>
      </p:sp>
      <p:sp>
        <p:nvSpPr>
          <p:cNvPr id="16" name="TextBox 16"/>
          <p:cNvSpPr txBox="1"/>
          <p:nvPr/>
        </p:nvSpPr>
        <p:spPr>
          <a:xfrm>
            <a:off x="1066800" y="3719728"/>
            <a:ext cx="2509520" cy="356234"/>
          </a:xfrm>
          <a:prstGeom prst="rect">
            <a:avLst/>
          </a:prstGeom>
        </p:spPr>
        <p:txBody>
          <a:bodyPr lIns="0" tIns="0" rIns="0" bIns="0" rtlCol="0" anchor="t">
            <a:spAutoFit/>
          </a:bodyPr>
          <a:lstStyle/>
          <a:p>
            <a:pPr algn="ctr">
              <a:lnSpc>
                <a:spcPts val="2940"/>
              </a:lnSpc>
            </a:pPr>
            <a:r>
              <a:rPr lang="en-US" sz="2100" dirty="0">
                <a:solidFill>
                  <a:srgbClr val="050A30"/>
                </a:solidFill>
                <a:latin typeface="Canva Sans"/>
              </a:rPr>
              <a:t>Vol-3 Issue-1 2017</a:t>
            </a:r>
          </a:p>
        </p:txBody>
      </p:sp>
      <p:sp>
        <p:nvSpPr>
          <p:cNvPr id="17" name="TextBox 17"/>
          <p:cNvSpPr txBox="1"/>
          <p:nvPr/>
        </p:nvSpPr>
        <p:spPr>
          <a:xfrm>
            <a:off x="11395587" y="3754639"/>
            <a:ext cx="5884495" cy="300082"/>
          </a:xfrm>
          <a:prstGeom prst="rect">
            <a:avLst/>
          </a:prstGeom>
        </p:spPr>
        <p:txBody>
          <a:bodyPr wrap="square" lIns="0" tIns="0" rIns="0" bIns="0" rtlCol="0" anchor="t">
            <a:spAutoFit/>
          </a:bodyPr>
          <a:lstStyle/>
          <a:p>
            <a:pPr algn="ctr">
              <a:lnSpc>
                <a:spcPts val="2520"/>
              </a:lnSpc>
            </a:pPr>
            <a:r>
              <a:rPr lang="en-US" sz="1800" dirty="0">
                <a:solidFill>
                  <a:srgbClr val="050A30"/>
                </a:solidFill>
                <a:latin typeface="Canva Sans"/>
              </a:rPr>
              <a:t>Citation Number : IJARIIE-ISSN(O)-2395-4396</a:t>
            </a:r>
          </a:p>
        </p:txBody>
      </p:sp>
      <p:sp>
        <p:nvSpPr>
          <p:cNvPr id="25" name="TextBox 24">
            <a:extLst>
              <a:ext uri="{FF2B5EF4-FFF2-40B4-BE49-F238E27FC236}">
                <a16:creationId xmlns:a16="http://schemas.microsoft.com/office/drawing/2014/main" id="{2E0C9827-C80F-E920-B5A9-997D020C8851}"/>
              </a:ext>
            </a:extLst>
          </p:cNvPr>
          <p:cNvSpPr txBox="1"/>
          <p:nvPr/>
        </p:nvSpPr>
        <p:spPr>
          <a:xfrm>
            <a:off x="3431904" y="4865092"/>
            <a:ext cx="3657600" cy="923330"/>
          </a:xfrm>
          <a:prstGeom prst="rect">
            <a:avLst/>
          </a:prstGeom>
          <a:noFill/>
        </p:spPr>
        <p:txBody>
          <a:bodyPr wrap="square" rtlCol="0">
            <a:spAutoFit/>
          </a:bodyPr>
          <a:lstStyle/>
          <a:p>
            <a:pPr marL="342900" indent="-342900">
              <a:buAutoNum type="alphaUcPeriod"/>
            </a:pPr>
            <a:r>
              <a:rPr lang="en-IN" sz="1800" b="0" i="1" u="none" strike="noStrike" baseline="0" dirty="0">
                <a:latin typeface="Times New Roman" panose="02020603050405020304" pitchFamily="18" charset="0"/>
              </a:rPr>
              <a:t>Esri Data Set</a:t>
            </a:r>
          </a:p>
          <a:p>
            <a:pPr marL="342900" indent="-342900">
              <a:buAutoNum type="alphaUcPeriod"/>
            </a:pPr>
            <a:r>
              <a:rPr lang="en-IN" sz="1800" b="0" i="1" u="none" strike="noStrike" baseline="0" dirty="0">
                <a:latin typeface="Times New Roman" panose="02020603050405020304" pitchFamily="18" charset="0"/>
              </a:rPr>
              <a:t>B. Euw2 Data Set</a:t>
            </a:r>
            <a:endParaRPr lang="en-IN" i="1" dirty="0">
              <a:latin typeface="Times New Roman" panose="02020603050405020304" pitchFamily="18" charset="0"/>
            </a:endParaRPr>
          </a:p>
          <a:p>
            <a:pPr marL="342900" indent="-342900">
              <a:buAutoNum type="alphaUcPeriod"/>
            </a:pPr>
            <a:r>
              <a:rPr lang="en-IN" sz="1800" b="0" i="1" u="none" strike="noStrike" baseline="0" dirty="0">
                <a:latin typeface="Times New Roman" panose="02020603050405020304" pitchFamily="18" charset="0"/>
              </a:rPr>
              <a:t>C. PRI Data Set</a:t>
            </a:r>
            <a:endParaRPr lang="en-IN" dirty="0"/>
          </a:p>
        </p:txBody>
      </p:sp>
      <p:pic>
        <p:nvPicPr>
          <p:cNvPr id="27" name="Picture 26">
            <a:extLst>
              <a:ext uri="{FF2B5EF4-FFF2-40B4-BE49-F238E27FC236}">
                <a16:creationId xmlns:a16="http://schemas.microsoft.com/office/drawing/2014/main" id="{463DC550-DF27-93FD-461A-53083DA81818}"/>
              </a:ext>
            </a:extLst>
          </p:cNvPr>
          <p:cNvPicPr>
            <a:picLocks noChangeAspect="1"/>
          </p:cNvPicPr>
          <p:nvPr/>
        </p:nvPicPr>
        <p:blipFill>
          <a:blip r:embed="rId14"/>
          <a:stretch>
            <a:fillRect/>
          </a:stretch>
        </p:blipFill>
        <p:spPr>
          <a:xfrm>
            <a:off x="317964" y="6498417"/>
            <a:ext cx="5258726" cy="3757178"/>
          </a:xfrm>
          <a:prstGeom prst="rect">
            <a:avLst/>
          </a:prstGeom>
        </p:spPr>
      </p:pic>
      <p:sp>
        <p:nvSpPr>
          <p:cNvPr id="28" name="TextBox 27">
            <a:extLst>
              <a:ext uri="{FF2B5EF4-FFF2-40B4-BE49-F238E27FC236}">
                <a16:creationId xmlns:a16="http://schemas.microsoft.com/office/drawing/2014/main" id="{C0274E02-79D9-392B-D807-C34DC73E9A22}"/>
              </a:ext>
            </a:extLst>
          </p:cNvPr>
          <p:cNvSpPr txBox="1"/>
          <p:nvPr/>
        </p:nvSpPr>
        <p:spPr>
          <a:xfrm>
            <a:off x="9042901" y="4865092"/>
            <a:ext cx="6501899" cy="2585323"/>
          </a:xfrm>
          <a:prstGeom prst="rect">
            <a:avLst/>
          </a:prstGeom>
          <a:noFill/>
        </p:spPr>
        <p:txBody>
          <a:bodyPr wrap="square" rtlCol="0">
            <a:spAutoFit/>
          </a:bodyPr>
          <a:lstStyle/>
          <a:p>
            <a:pPr algn="l"/>
            <a:r>
              <a:rPr lang="en-US" b="0" i="0" u="none" strike="noStrike" baseline="0" dirty="0">
                <a:latin typeface="Times New Roman" panose="02020603050405020304" pitchFamily="18" charset="0"/>
              </a:rPr>
              <a:t>The performance of the face matching system can be calculated using verification time and accuracy.</a:t>
            </a:r>
          </a:p>
          <a:p>
            <a:pPr algn="l"/>
            <a:r>
              <a:rPr lang="en-IN" b="0" i="1" u="none" strike="noStrike" baseline="0" dirty="0">
                <a:latin typeface="Times New Roman" panose="02020603050405020304" pitchFamily="18" charset="0"/>
              </a:rPr>
              <a:t>A. Verification Time</a:t>
            </a:r>
          </a:p>
          <a:p>
            <a:pPr algn="l"/>
            <a:r>
              <a:rPr lang="en-US" b="0" i="0" u="none" strike="noStrike" baseline="0" dirty="0">
                <a:latin typeface="Times New Roman" panose="02020603050405020304" pitchFamily="18" charset="0"/>
              </a:rPr>
              <a:t>Verification time is the period of time that a system takes to make decision.</a:t>
            </a:r>
          </a:p>
          <a:p>
            <a:pPr algn="l"/>
            <a:r>
              <a:rPr lang="en-IN" b="0" i="1" u="none" strike="noStrike" baseline="0" dirty="0">
                <a:latin typeface="Times New Roman" panose="02020603050405020304" pitchFamily="18" charset="0"/>
              </a:rPr>
              <a:t>B. Matching Accuracy</a:t>
            </a:r>
          </a:p>
          <a:p>
            <a:pPr algn="l"/>
            <a:r>
              <a:rPr lang="en-US" b="0" i="0" u="none" strike="noStrike" baseline="0" dirty="0">
                <a:latin typeface="Times New Roman" panose="02020603050405020304" pitchFamily="18" charset="0"/>
              </a:rPr>
              <a:t>Matching accuracy is defined as below:</a:t>
            </a:r>
          </a:p>
          <a:p>
            <a:pPr algn="l"/>
            <a:r>
              <a:rPr lang="en-US" b="0" i="0" u="none" strike="noStrike" baseline="0" dirty="0">
                <a:latin typeface="Times New Roman" panose="02020603050405020304" pitchFamily="18" charset="0"/>
              </a:rPr>
              <a:t>Matching        Number of correct matches ×100</a:t>
            </a:r>
          </a:p>
          <a:p>
            <a:pPr algn="l"/>
            <a:r>
              <a:rPr lang="en-US" b="0" i="0" u="none" strike="noStrike" baseline="0" dirty="0">
                <a:latin typeface="Times New Roman" panose="02020603050405020304" pitchFamily="18" charset="0"/>
              </a:rPr>
              <a:t>Accuracy   =   Total Number of testing images</a:t>
            </a:r>
            <a:endParaRPr lang="en-IN" dirty="0"/>
          </a:p>
        </p:txBody>
      </p:sp>
      <p:cxnSp>
        <p:nvCxnSpPr>
          <p:cNvPr id="32" name="Straight Connector 31">
            <a:extLst>
              <a:ext uri="{FF2B5EF4-FFF2-40B4-BE49-F238E27FC236}">
                <a16:creationId xmlns:a16="http://schemas.microsoft.com/office/drawing/2014/main" id="{A90B1675-0409-8669-1944-60D828D17BD9}"/>
              </a:ext>
            </a:extLst>
          </p:cNvPr>
          <p:cNvCxnSpPr/>
          <p:nvPr/>
        </p:nvCxnSpPr>
        <p:spPr>
          <a:xfrm>
            <a:off x="10439400" y="7124700"/>
            <a:ext cx="3200400" cy="0"/>
          </a:xfrm>
          <a:prstGeom prst="line">
            <a:avLst/>
          </a:prstGeom>
        </p:spPr>
        <p:style>
          <a:lnRef idx="1">
            <a:schemeClr val="dk1"/>
          </a:lnRef>
          <a:fillRef idx="0">
            <a:schemeClr val="dk1"/>
          </a:fillRef>
          <a:effectRef idx="0">
            <a:schemeClr val="dk1"/>
          </a:effectRef>
          <a:fontRef idx="minor">
            <a:schemeClr val="tx1"/>
          </a:fontRef>
        </p:style>
      </p:cxnSp>
      <p:sp>
        <p:nvSpPr>
          <p:cNvPr id="34" name="TextBox 33">
            <a:extLst>
              <a:ext uri="{FF2B5EF4-FFF2-40B4-BE49-F238E27FC236}">
                <a16:creationId xmlns:a16="http://schemas.microsoft.com/office/drawing/2014/main" id="{BABB9F15-CC11-442F-1F29-10628025F734}"/>
              </a:ext>
            </a:extLst>
          </p:cNvPr>
          <p:cNvSpPr txBox="1"/>
          <p:nvPr/>
        </p:nvSpPr>
        <p:spPr>
          <a:xfrm>
            <a:off x="8763000" y="8343899"/>
            <a:ext cx="8305800" cy="1015663"/>
          </a:xfrm>
          <a:prstGeom prst="rect">
            <a:avLst/>
          </a:prstGeom>
          <a:noFill/>
        </p:spPr>
        <p:txBody>
          <a:bodyPr wrap="square" rtlCol="0">
            <a:spAutoFit/>
          </a:bodyPr>
          <a:lstStyle/>
          <a:p>
            <a:pPr algn="l"/>
            <a:r>
              <a:rPr lang="en-US" sz="2000" b="0" i="0" u="none" strike="noStrike" baseline="0" dirty="0">
                <a:latin typeface="Times New Roman" panose="02020603050405020304" pitchFamily="18" charset="0"/>
              </a:rPr>
              <a:t>To calculate the similarity between two images earth mover’s distance is used. Also the</a:t>
            </a:r>
          </a:p>
          <a:p>
            <a:pPr algn="l"/>
            <a:r>
              <a:rPr lang="en-US" sz="2000" b="0" i="0" u="none" strike="noStrike" baseline="0" dirty="0">
                <a:latin typeface="Times New Roman" panose="02020603050405020304" pitchFamily="18" charset="0"/>
              </a:rPr>
              <a:t>Clustering process is used find out similarities</a:t>
            </a:r>
            <a:endParaRPr lang="en-IN" sz="2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2" name="Group 2"/>
          <p:cNvGrpSpPr/>
          <p:nvPr/>
        </p:nvGrpSpPr>
        <p:grpSpPr>
          <a:xfrm>
            <a:off x="6174540" y="1170089"/>
            <a:ext cx="5945553" cy="910677"/>
            <a:chOff x="0" y="0"/>
            <a:chExt cx="2933248" cy="359380"/>
          </a:xfrm>
        </p:grpSpPr>
        <p:sp>
          <p:nvSpPr>
            <p:cNvPr id="23"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2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2" name="AutoShape 2"/>
          <p:cNvSpPr/>
          <p:nvPr/>
        </p:nvSpPr>
        <p:spPr>
          <a:xfrm>
            <a:off x="4661971" y="1706024"/>
            <a:ext cx="1346898" cy="0"/>
          </a:xfrm>
          <a:prstGeom prst="line">
            <a:avLst/>
          </a:prstGeom>
          <a:ln w="47625" cap="flat">
            <a:solidFill>
              <a:srgbClr val="050A30"/>
            </a:solidFill>
            <a:prstDash val="solid"/>
            <a:headEnd type="none" w="sm" len="sm"/>
            <a:tailEnd type="none" w="sm" len="sm"/>
          </a:ln>
        </p:spPr>
      </p:sp>
      <p:sp>
        <p:nvSpPr>
          <p:cNvPr id="4" name="TextBox 4"/>
          <p:cNvSpPr txBox="1"/>
          <p:nvPr/>
        </p:nvSpPr>
        <p:spPr>
          <a:xfrm>
            <a:off x="5982215" y="1128266"/>
            <a:ext cx="6323570" cy="952500"/>
          </a:xfrm>
          <a:prstGeom prst="rect">
            <a:avLst/>
          </a:prstGeom>
        </p:spPr>
        <p:txBody>
          <a:bodyPr lIns="0" tIns="0" rIns="0" bIns="0" rtlCol="0" anchor="t">
            <a:spAutoFit/>
          </a:bodyPr>
          <a:lstStyle/>
          <a:p>
            <a:pPr algn="ctr">
              <a:lnSpc>
                <a:spcPts val="6305"/>
              </a:lnSpc>
              <a:spcBef>
                <a:spcPct val="0"/>
              </a:spcBef>
            </a:pPr>
            <a:r>
              <a:rPr lang="en-US" sz="5254">
                <a:solidFill>
                  <a:srgbClr val="050A30"/>
                </a:solidFill>
                <a:latin typeface="Agrandir Narrow Bold"/>
              </a:rPr>
              <a:t>Literature Reviews</a:t>
            </a:r>
          </a:p>
        </p:txBody>
      </p:sp>
      <p:sp>
        <p:nvSpPr>
          <p:cNvPr id="5" name="TextBox 5"/>
          <p:cNvSpPr txBox="1"/>
          <p:nvPr/>
        </p:nvSpPr>
        <p:spPr>
          <a:xfrm>
            <a:off x="212734" y="4389031"/>
            <a:ext cx="8931266" cy="5827236"/>
          </a:xfrm>
          <a:prstGeom prst="rect">
            <a:avLst/>
          </a:prstGeom>
        </p:spPr>
        <p:txBody>
          <a:bodyPr lIns="0" tIns="0" rIns="0" bIns="0" rtlCol="0" anchor="t">
            <a:spAutoFit/>
          </a:bodyPr>
          <a:lstStyle/>
          <a:p>
            <a:pPr marL="214172" lvl="1"/>
            <a:r>
              <a:rPr lang="en-US" sz="2800" b="1" dirty="0">
                <a:solidFill>
                  <a:srgbClr val="050A30"/>
                </a:solidFill>
                <a:latin typeface="Agrandir Narrow"/>
              </a:rPr>
              <a:t>Data Set Used :</a:t>
            </a:r>
          </a:p>
          <a:p>
            <a:pPr marL="214172" lvl="1"/>
            <a:r>
              <a:rPr lang="en-US" sz="2800" b="1" dirty="0">
                <a:solidFill>
                  <a:srgbClr val="050A30"/>
                </a:solidFill>
                <a:latin typeface="Agrandir Narrow"/>
              </a:rPr>
              <a:t> </a:t>
            </a:r>
            <a:r>
              <a:rPr lang="en-US" sz="2000" dirty="0">
                <a:solidFill>
                  <a:srgbClr val="050A30"/>
                </a:solidFill>
                <a:latin typeface="Agrandir Narrow"/>
              </a:rPr>
              <a:t>Image data set </a:t>
            </a:r>
          </a:p>
          <a:p>
            <a:pPr marL="214172" lvl="1"/>
            <a:endParaRPr lang="en-US" sz="2400" dirty="0">
              <a:solidFill>
                <a:srgbClr val="050A30"/>
              </a:solidFill>
              <a:latin typeface="Agrandir Narrow"/>
            </a:endParaRPr>
          </a:p>
          <a:p>
            <a:pPr marL="214172" lvl="1"/>
            <a:r>
              <a:rPr lang="en-US" sz="2800" b="1" dirty="0">
                <a:solidFill>
                  <a:srgbClr val="050A30"/>
                </a:solidFill>
                <a:latin typeface="Agrandir Narrow"/>
              </a:rPr>
              <a:t>Proposed Methods :</a:t>
            </a:r>
          </a:p>
          <a:p>
            <a:pPr marL="214172" lvl="1"/>
            <a:r>
              <a:rPr lang="en-IN" sz="2400" i="0" u="none" strike="noStrike" baseline="0" dirty="0">
                <a:latin typeface="Times-Bold"/>
              </a:rPr>
              <a:t>Local Image Representations</a:t>
            </a:r>
            <a:endParaRPr lang="en-US" sz="2400" i="0" u="none" strike="noStrike" baseline="0" dirty="0">
              <a:solidFill>
                <a:srgbClr val="050A30"/>
              </a:solidFill>
              <a:latin typeface="Agrandir Narrow"/>
            </a:endParaRPr>
          </a:p>
          <a:p>
            <a:pPr marL="214172" lvl="1"/>
            <a:endParaRPr lang="en-US" sz="2800" b="1" dirty="0">
              <a:solidFill>
                <a:srgbClr val="050A30"/>
              </a:solidFill>
              <a:latin typeface="Agrandir Narrow"/>
            </a:endParaRPr>
          </a:p>
          <a:p>
            <a:pPr marL="214172" lvl="1"/>
            <a:r>
              <a:rPr lang="en-US" sz="2800" b="1" dirty="0">
                <a:solidFill>
                  <a:srgbClr val="050A30"/>
                </a:solidFill>
                <a:latin typeface="Agrandir Narrow"/>
              </a:rPr>
              <a:t>Results Parameters with Accuracy :</a:t>
            </a:r>
          </a:p>
          <a:p>
            <a:pPr marL="214172" lvl="1"/>
            <a:r>
              <a:rPr lang="en-IN" sz="2000" i="0" u="none" strike="noStrike" baseline="0" dirty="0">
                <a:latin typeface="Times-Bold"/>
              </a:rPr>
              <a:t>LEARNING IMAGE METRICS</a:t>
            </a:r>
          </a:p>
          <a:p>
            <a:pPr marL="214172" lvl="1"/>
            <a:endParaRPr lang="en-US" sz="2000" i="0" u="none" strike="noStrike" baseline="0" dirty="0">
              <a:solidFill>
                <a:srgbClr val="050A30"/>
              </a:solidFill>
              <a:latin typeface="Agrandir Narrow"/>
            </a:endParaRPr>
          </a:p>
          <a:p>
            <a:pPr marL="214172" lvl="1"/>
            <a:r>
              <a:rPr lang="en-US" sz="2800" b="1" dirty="0">
                <a:solidFill>
                  <a:srgbClr val="050A30"/>
                </a:solidFill>
                <a:latin typeface="Agrandir Narrow"/>
              </a:rPr>
              <a:t>Future Work : </a:t>
            </a:r>
          </a:p>
          <a:p>
            <a:r>
              <a:rPr lang="en-US" sz="2400" b="0" i="0" u="none" strike="noStrike" baseline="0" dirty="0">
                <a:latin typeface="CMR9"/>
              </a:rPr>
              <a:t>   As the world’s store of digital images continues to grow exponentially,</a:t>
            </a:r>
          </a:p>
          <a:p>
            <a:r>
              <a:rPr lang="en-US" sz="2400" b="0" i="0" u="none" strike="noStrike" baseline="0" dirty="0">
                <a:latin typeface="CMR9"/>
              </a:rPr>
              <a:t>  and as novel data-rich approaches to computer</a:t>
            </a:r>
          </a:p>
          <a:p>
            <a:r>
              <a:rPr lang="en-US" sz="2400" b="0" i="0" u="none" strike="noStrike" baseline="0" dirty="0">
                <a:latin typeface="CMR9"/>
              </a:rPr>
              <a:t>  vision begin to emerge, fast techniques capable of accurately</a:t>
            </a:r>
          </a:p>
          <a:p>
            <a:r>
              <a:rPr lang="en-US" sz="2400" b="0" i="0" u="none" strike="noStrike" baseline="0" dirty="0">
                <a:latin typeface="CMR9"/>
              </a:rPr>
              <a:t>  searching very large image collections are critical</a:t>
            </a:r>
            <a:endParaRPr lang="en-US" sz="2400" b="1" dirty="0">
              <a:solidFill>
                <a:srgbClr val="050A30"/>
              </a:solidFill>
              <a:latin typeface="Agrandir Narrow"/>
            </a:endParaRPr>
          </a:p>
          <a:p>
            <a:pPr marL="428345" lvl="1" indent="-214173">
              <a:lnSpc>
                <a:spcPts val="3174"/>
              </a:lnSpc>
              <a:buFont typeface="Arial"/>
              <a:buChar char="•"/>
            </a:pPr>
            <a:endParaRPr lang="en-US" sz="2800" b="1" dirty="0">
              <a:solidFill>
                <a:srgbClr val="050A30"/>
              </a:solidFill>
              <a:latin typeface="Agrandir Narrow"/>
            </a:endParaRPr>
          </a:p>
        </p:txBody>
      </p:sp>
      <p:sp>
        <p:nvSpPr>
          <p:cNvPr id="6" name="TextBox 6"/>
          <p:cNvSpPr txBox="1"/>
          <p:nvPr/>
        </p:nvSpPr>
        <p:spPr>
          <a:xfrm>
            <a:off x="248136" y="3064509"/>
            <a:ext cx="11715263" cy="623761"/>
          </a:xfrm>
          <a:prstGeom prst="rect">
            <a:avLst/>
          </a:prstGeom>
        </p:spPr>
        <p:txBody>
          <a:bodyPr wrap="square" lIns="0" tIns="0" rIns="0" bIns="0" rtlCol="0" anchor="t">
            <a:spAutoFit/>
          </a:bodyPr>
          <a:lstStyle/>
          <a:p>
            <a:pPr marL="0" lvl="0" indent="0" algn="ctr">
              <a:lnSpc>
                <a:spcPts val="5074"/>
              </a:lnSpc>
              <a:spcBef>
                <a:spcPct val="0"/>
              </a:spcBef>
            </a:pPr>
            <a:r>
              <a:rPr lang="en-US" sz="4000" b="1" i="0" u="none" strike="noStrike" baseline="0" dirty="0">
                <a:latin typeface="Helvetica-Bold"/>
              </a:rPr>
              <a:t>Efficiently Searching for Similar Images</a:t>
            </a:r>
            <a:endParaRPr lang="en-US" sz="4000" dirty="0">
              <a:solidFill>
                <a:srgbClr val="050A30"/>
              </a:solidFill>
              <a:latin typeface="Agrandir Narrow Bold"/>
            </a:endParaRPr>
          </a:p>
        </p:txBody>
      </p:sp>
      <p:sp>
        <p:nvSpPr>
          <p:cNvPr id="7" name="AutoShape 7"/>
          <p:cNvSpPr/>
          <p:nvPr/>
        </p:nvSpPr>
        <p:spPr>
          <a:xfrm rot="5400000">
            <a:off x="4010398" y="2309972"/>
            <a:ext cx="1255520" cy="0"/>
          </a:xfrm>
          <a:prstGeom prst="line">
            <a:avLst/>
          </a:prstGeom>
          <a:ln w="47625" cap="flat">
            <a:solidFill>
              <a:srgbClr val="050A30"/>
            </a:solidFill>
            <a:prstDash val="solid"/>
            <a:headEnd type="none" w="sm" len="sm"/>
            <a:tailEnd type="triangle" w="lg" len="med"/>
          </a:ln>
        </p:spPr>
      </p:sp>
      <p:pic>
        <p:nvPicPr>
          <p:cNvPr id="10" name="Picture 10"/>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371506" y="7993747"/>
            <a:ext cx="2888785" cy="2219056"/>
          </a:xfrm>
          <a:prstGeom prst="rect">
            <a:avLst/>
          </a:prstGeom>
        </p:spPr>
      </p:pic>
      <p:pic>
        <p:nvPicPr>
          <p:cNvPr id="11" name="Picture 11"/>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64517" y="1781918"/>
            <a:ext cx="1561364" cy="854492"/>
          </a:xfrm>
          <a:prstGeom prst="rect">
            <a:avLst/>
          </a:prstGeom>
        </p:spPr>
      </p:pic>
      <p:pic>
        <p:nvPicPr>
          <p:cNvPr id="12" name="Picture 12"/>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965346" y="609345"/>
            <a:ext cx="3432328" cy="1029698"/>
          </a:xfrm>
          <a:prstGeom prst="rect">
            <a:avLst/>
          </a:prstGeom>
        </p:spPr>
      </p:pic>
      <p:pic>
        <p:nvPicPr>
          <p:cNvPr id="13" name="Picture 13"/>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670958" y="1028700"/>
            <a:ext cx="1588342" cy="1667153"/>
          </a:xfrm>
          <a:prstGeom prst="rect">
            <a:avLst/>
          </a:prstGeom>
        </p:spPr>
      </p:pic>
      <p:pic>
        <p:nvPicPr>
          <p:cNvPr id="14" name="Picture 14"/>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5131301" y="177786"/>
            <a:ext cx="850914" cy="850914"/>
          </a:xfrm>
          <a:prstGeom prst="rect">
            <a:avLst/>
          </a:prstGeom>
        </p:spPr>
      </p:pic>
      <p:sp>
        <p:nvSpPr>
          <p:cNvPr id="15" name="TextBox 15"/>
          <p:cNvSpPr txBox="1"/>
          <p:nvPr/>
        </p:nvSpPr>
        <p:spPr>
          <a:xfrm>
            <a:off x="7003494" y="679451"/>
            <a:ext cx="4281011" cy="328936"/>
          </a:xfrm>
          <a:prstGeom prst="rect">
            <a:avLst/>
          </a:prstGeom>
        </p:spPr>
        <p:txBody>
          <a:bodyPr lIns="0" tIns="0" rIns="0" bIns="0" rtlCol="0" anchor="t">
            <a:spAutoFit/>
          </a:bodyPr>
          <a:lstStyle/>
          <a:p>
            <a:pPr algn="ctr">
              <a:lnSpc>
                <a:spcPts val="2800"/>
              </a:lnSpc>
            </a:pPr>
            <a:r>
              <a:rPr lang="en-US" dirty="0">
                <a:solidFill>
                  <a:srgbClr val="050A30"/>
                </a:solidFill>
                <a:latin typeface="Canva Sans"/>
              </a:rPr>
              <a:t>What Others have done in this area</a:t>
            </a:r>
          </a:p>
        </p:txBody>
      </p:sp>
      <p:sp>
        <p:nvSpPr>
          <p:cNvPr id="16" name="TextBox 16"/>
          <p:cNvSpPr txBox="1"/>
          <p:nvPr/>
        </p:nvSpPr>
        <p:spPr>
          <a:xfrm>
            <a:off x="890439" y="3731201"/>
            <a:ext cx="2509520" cy="356234"/>
          </a:xfrm>
          <a:prstGeom prst="rect">
            <a:avLst/>
          </a:prstGeom>
        </p:spPr>
        <p:txBody>
          <a:bodyPr lIns="0" tIns="0" rIns="0" bIns="0" rtlCol="0" anchor="t">
            <a:spAutoFit/>
          </a:bodyPr>
          <a:lstStyle/>
          <a:p>
            <a:pPr algn="ctr">
              <a:lnSpc>
                <a:spcPts val="2940"/>
              </a:lnSpc>
            </a:pPr>
            <a:r>
              <a:rPr lang="en-US" sz="2100" dirty="0">
                <a:solidFill>
                  <a:srgbClr val="050A30"/>
                </a:solidFill>
                <a:latin typeface="Canva Sans"/>
              </a:rPr>
              <a:t>Year : 2009</a:t>
            </a:r>
          </a:p>
        </p:txBody>
      </p:sp>
      <p:sp>
        <p:nvSpPr>
          <p:cNvPr id="17" name="TextBox 17"/>
          <p:cNvSpPr txBox="1"/>
          <p:nvPr/>
        </p:nvSpPr>
        <p:spPr>
          <a:xfrm>
            <a:off x="9143999" y="3790256"/>
            <a:ext cx="4267201" cy="619208"/>
          </a:xfrm>
          <a:prstGeom prst="rect">
            <a:avLst/>
          </a:prstGeom>
        </p:spPr>
        <p:txBody>
          <a:bodyPr wrap="square" lIns="0" tIns="0" rIns="0" bIns="0" rtlCol="0" anchor="t">
            <a:spAutoFit/>
          </a:bodyPr>
          <a:lstStyle/>
          <a:p>
            <a:pPr algn="ctr">
              <a:lnSpc>
                <a:spcPts val="2520"/>
              </a:lnSpc>
            </a:pPr>
            <a:r>
              <a:rPr lang="en-US" sz="1800" dirty="0">
                <a:solidFill>
                  <a:srgbClr val="050A30"/>
                </a:solidFill>
                <a:latin typeface="Canva Sans"/>
              </a:rPr>
              <a:t>Citation Number : </a:t>
            </a:r>
            <a:r>
              <a:rPr lang="en-IN" sz="1800" b="0" i="0" u="none" strike="noStrike" baseline="0" dirty="0">
                <a:latin typeface="Helvetica" panose="020B0604020202020204" pitchFamily="34" charset="0"/>
              </a:rPr>
              <a:t>grauman@cs.utexas.edu</a:t>
            </a:r>
            <a:endParaRPr lang="en-US" sz="1800" dirty="0">
              <a:solidFill>
                <a:srgbClr val="050A30"/>
              </a:solidFill>
              <a:latin typeface="Canva Sans"/>
            </a:endParaRPr>
          </a:p>
        </p:txBody>
      </p:sp>
      <p:pic>
        <p:nvPicPr>
          <p:cNvPr id="27" name="Picture 26">
            <a:extLst>
              <a:ext uri="{FF2B5EF4-FFF2-40B4-BE49-F238E27FC236}">
                <a16:creationId xmlns:a16="http://schemas.microsoft.com/office/drawing/2014/main" id="{B4288DCD-EEB4-A037-1FE8-9D68809BAC0D}"/>
              </a:ext>
            </a:extLst>
          </p:cNvPr>
          <p:cNvPicPr>
            <a:picLocks noChangeAspect="1"/>
          </p:cNvPicPr>
          <p:nvPr/>
        </p:nvPicPr>
        <p:blipFill>
          <a:blip r:embed="rId12"/>
          <a:stretch>
            <a:fillRect/>
          </a:stretch>
        </p:blipFill>
        <p:spPr>
          <a:xfrm>
            <a:off x="12430676" y="419100"/>
            <a:ext cx="5247724" cy="310219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29" name="Picture 28">
            <a:extLst>
              <a:ext uri="{FF2B5EF4-FFF2-40B4-BE49-F238E27FC236}">
                <a16:creationId xmlns:a16="http://schemas.microsoft.com/office/drawing/2014/main" id="{0D35279F-D07D-AAE0-5174-12E5603D3FFD}"/>
              </a:ext>
            </a:extLst>
          </p:cNvPr>
          <p:cNvPicPr>
            <a:picLocks noChangeAspect="1"/>
          </p:cNvPicPr>
          <p:nvPr/>
        </p:nvPicPr>
        <p:blipFill>
          <a:blip r:embed="rId13"/>
          <a:stretch>
            <a:fillRect/>
          </a:stretch>
        </p:blipFill>
        <p:spPr>
          <a:xfrm>
            <a:off x="9464293" y="4879774"/>
            <a:ext cx="5311600" cy="4991533"/>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
          <p:cNvGrpSpPr/>
          <p:nvPr/>
        </p:nvGrpSpPr>
        <p:grpSpPr>
          <a:xfrm>
            <a:off x="6174540" y="1170089"/>
            <a:ext cx="5945553" cy="910677"/>
            <a:chOff x="0" y="0"/>
            <a:chExt cx="2933248" cy="359380"/>
          </a:xfrm>
        </p:grpSpPr>
        <p:sp>
          <p:nvSpPr>
            <p:cNvPr id="23" name="Freeform 3"/>
            <p:cNvSpPr/>
            <p:nvPr/>
          </p:nvSpPr>
          <p:spPr>
            <a:xfrm>
              <a:off x="0" y="0"/>
              <a:ext cx="2933248" cy="359380"/>
            </a:xfrm>
            <a:custGeom>
              <a:avLst/>
              <a:gdLst/>
              <a:ahLst/>
              <a:cxnLst/>
              <a:rect l="l" t="t" r="r" b="b"/>
              <a:pathLst>
                <a:path w="2933248" h="359380">
                  <a:moveTo>
                    <a:pt x="30340" y="0"/>
                  </a:moveTo>
                  <a:lnTo>
                    <a:pt x="2902908" y="0"/>
                  </a:lnTo>
                  <a:cubicBezTo>
                    <a:pt x="2919664" y="0"/>
                    <a:pt x="2933248" y="13584"/>
                    <a:pt x="2933248" y="30340"/>
                  </a:cubicBezTo>
                  <a:lnTo>
                    <a:pt x="2933248" y="329040"/>
                  </a:lnTo>
                  <a:cubicBezTo>
                    <a:pt x="2933248" y="337087"/>
                    <a:pt x="2930052" y="344804"/>
                    <a:pt x="2924362" y="350494"/>
                  </a:cubicBezTo>
                  <a:cubicBezTo>
                    <a:pt x="2918672" y="356184"/>
                    <a:pt x="2910955" y="359380"/>
                    <a:pt x="2902908" y="359380"/>
                  </a:cubicBezTo>
                  <a:lnTo>
                    <a:pt x="30340" y="359380"/>
                  </a:lnTo>
                  <a:cubicBezTo>
                    <a:pt x="22293" y="359380"/>
                    <a:pt x="14576" y="356184"/>
                    <a:pt x="8886" y="350494"/>
                  </a:cubicBezTo>
                  <a:cubicBezTo>
                    <a:pt x="3197" y="344804"/>
                    <a:pt x="0" y="337087"/>
                    <a:pt x="0" y="329040"/>
                  </a:cubicBezTo>
                  <a:lnTo>
                    <a:pt x="0" y="30340"/>
                  </a:lnTo>
                  <a:cubicBezTo>
                    <a:pt x="0" y="22293"/>
                    <a:pt x="3197" y="14576"/>
                    <a:pt x="8886" y="8886"/>
                  </a:cubicBezTo>
                  <a:cubicBezTo>
                    <a:pt x="14576" y="3197"/>
                    <a:pt x="22293" y="0"/>
                    <a:pt x="30340" y="0"/>
                  </a:cubicBezTo>
                  <a:close/>
                </a:path>
              </a:pathLst>
            </a:custGeom>
            <a:solidFill>
              <a:srgbClr val="5CB6F9"/>
            </a:solidFill>
          </p:spPr>
        </p:sp>
        <p:sp>
          <p:nvSpPr>
            <p:cNvPr id="2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2" name="AutoShape 2"/>
          <p:cNvSpPr/>
          <p:nvPr/>
        </p:nvSpPr>
        <p:spPr>
          <a:xfrm>
            <a:off x="4661971" y="1706024"/>
            <a:ext cx="1346898" cy="0"/>
          </a:xfrm>
          <a:prstGeom prst="line">
            <a:avLst/>
          </a:prstGeom>
          <a:ln w="47625" cap="flat">
            <a:solidFill>
              <a:srgbClr val="050A30"/>
            </a:solidFill>
            <a:prstDash val="solid"/>
            <a:headEnd type="none" w="sm" len="sm"/>
            <a:tailEnd type="none" w="sm" len="sm"/>
          </a:ln>
        </p:spPr>
      </p:sp>
      <p:sp>
        <p:nvSpPr>
          <p:cNvPr id="4" name="TextBox 4"/>
          <p:cNvSpPr txBox="1"/>
          <p:nvPr/>
        </p:nvSpPr>
        <p:spPr>
          <a:xfrm>
            <a:off x="5982215" y="1128266"/>
            <a:ext cx="6323570" cy="952500"/>
          </a:xfrm>
          <a:prstGeom prst="rect">
            <a:avLst/>
          </a:prstGeom>
        </p:spPr>
        <p:txBody>
          <a:bodyPr lIns="0" tIns="0" rIns="0" bIns="0" rtlCol="0" anchor="t">
            <a:spAutoFit/>
          </a:bodyPr>
          <a:lstStyle/>
          <a:p>
            <a:pPr algn="ctr">
              <a:lnSpc>
                <a:spcPts val="6305"/>
              </a:lnSpc>
              <a:spcBef>
                <a:spcPct val="0"/>
              </a:spcBef>
            </a:pPr>
            <a:r>
              <a:rPr lang="en-US" sz="5254">
                <a:solidFill>
                  <a:srgbClr val="050A30"/>
                </a:solidFill>
                <a:latin typeface="Agrandir Narrow Bold"/>
              </a:rPr>
              <a:t>Literature Reviews</a:t>
            </a:r>
          </a:p>
        </p:txBody>
      </p:sp>
      <p:sp>
        <p:nvSpPr>
          <p:cNvPr id="5" name="TextBox 5"/>
          <p:cNvSpPr txBox="1"/>
          <p:nvPr/>
        </p:nvSpPr>
        <p:spPr>
          <a:xfrm>
            <a:off x="212734" y="4389031"/>
            <a:ext cx="8931266" cy="6442789"/>
          </a:xfrm>
          <a:prstGeom prst="rect">
            <a:avLst/>
          </a:prstGeom>
        </p:spPr>
        <p:txBody>
          <a:bodyPr lIns="0" tIns="0" rIns="0" bIns="0" rtlCol="0" anchor="t">
            <a:spAutoFit/>
          </a:bodyPr>
          <a:lstStyle/>
          <a:p>
            <a:pPr marL="428345" lvl="1" indent="-214173">
              <a:lnSpc>
                <a:spcPts val="3174"/>
              </a:lnSpc>
              <a:buFont typeface="Arial"/>
              <a:buChar char="•"/>
            </a:pPr>
            <a:r>
              <a:rPr lang="en-US" sz="2800" b="1" dirty="0">
                <a:solidFill>
                  <a:srgbClr val="050A30"/>
                </a:solidFill>
                <a:latin typeface="Agrandir Narrow"/>
              </a:rPr>
              <a:t>Data Set Used :</a:t>
            </a:r>
          </a:p>
          <a:p>
            <a:pPr marL="214172" lvl="1">
              <a:lnSpc>
                <a:spcPts val="3174"/>
              </a:lnSpc>
            </a:pPr>
            <a:r>
              <a:rPr lang="en-US" sz="2800" b="1" dirty="0">
                <a:solidFill>
                  <a:srgbClr val="050A30"/>
                </a:solidFill>
                <a:latin typeface="Agrandir Narrow"/>
              </a:rPr>
              <a:t>   </a:t>
            </a:r>
            <a:r>
              <a:rPr lang="en-US" sz="2000" dirty="0">
                <a:solidFill>
                  <a:srgbClr val="050A30"/>
                </a:solidFill>
                <a:latin typeface="Agrandir Narrow"/>
              </a:rPr>
              <a:t>Internet Images</a:t>
            </a:r>
          </a:p>
          <a:p>
            <a:pPr marL="214172" lvl="1">
              <a:lnSpc>
                <a:spcPts val="3174"/>
              </a:lnSpc>
            </a:pPr>
            <a:endParaRPr lang="en-US" sz="2000" dirty="0">
              <a:solidFill>
                <a:srgbClr val="050A30"/>
              </a:solidFill>
              <a:latin typeface="Agrandir Narrow"/>
            </a:endParaRPr>
          </a:p>
          <a:p>
            <a:pPr marL="428345" lvl="1" indent="-214173">
              <a:lnSpc>
                <a:spcPts val="3174"/>
              </a:lnSpc>
              <a:buFont typeface="Arial"/>
              <a:buChar char="•"/>
            </a:pPr>
            <a:r>
              <a:rPr lang="en-US" sz="2800" b="1" dirty="0">
                <a:solidFill>
                  <a:srgbClr val="050A30"/>
                </a:solidFill>
                <a:latin typeface="Agrandir Narrow"/>
              </a:rPr>
              <a:t>Proposed Methods : </a:t>
            </a:r>
          </a:p>
          <a:p>
            <a:pPr marL="428345" lvl="1" indent="-214173">
              <a:lnSpc>
                <a:spcPts val="3174"/>
              </a:lnSpc>
              <a:buFont typeface="Arial"/>
              <a:buChar char="•"/>
            </a:pPr>
            <a:endParaRPr lang="en-US" sz="2800" b="1" dirty="0">
              <a:solidFill>
                <a:srgbClr val="050A30"/>
              </a:solidFill>
              <a:latin typeface="Agrandir Narrow"/>
            </a:endParaRPr>
          </a:p>
          <a:p>
            <a:pPr marL="428345" lvl="1" indent="-214173">
              <a:lnSpc>
                <a:spcPts val="3174"/>
              </a:lnSpc>
              <a:buFont typeface="Arial"/>
              <a:buChar char="•"/>
            </a:pPr>
            <a:r>
              <a:rPr lang="en-US" sz="2800" b="1" dirty="0">
                <a:solidFill>
                  <a:srgbClr val="050A30"/>
                </a:solidFill>
                <a:latin typeface="Agrandir Narrow"/>
              </a:rPr>
              <a:t>Results Parameters with Accuracy :</a:t>
            </a:r>
          </a:p>
          <a:p>
            <a:pPr marL="214172" lvl="1">
              <a:lnSpc>
                <a:spcPts val="3174"/>
              </a:lnSpc>
            </a:pPr>
            <a:r>
              <a:rPr lang="en-US" sz="2800" b="1" dirty="0">
                <a:solidFill>
                  <a:srgbClr val="050A30"/>
                </a:solidFill>
                <a:latin typeface="Agrandir Narrow"/>
              </a:rPr>
              <a:t>  </a:t>
            </a:r>
            <a:r>
              <a:rPr lang="en-US" sz="1800" b="0" i="0" u="none" strike="noStrike" baseline="0" dirty="0">
                <a:solidFill>
                  <a:srgbClr val="131413"/>
                </a:solidFill>
                <a:latin typeface="Times-Roman"/>
              </a:rPr>
              <a:t>A notable measure is </a:t>
            </a:r>
            <a:r>
              <a:rPr lang="en-US" sz="1800" b="0" i="1" u="none" strike="noStrike" baseline="0" dirty="0">
                <a:solidFill>
                  <a:srgbClr val="131413"/>
                </a:solidFill>
                <a:latin typeface="Times-Italic"/>
              </a:rPr>
              <a:t>generalized efficiency</a:t>
            </a:r>
            <a:endParaRPr lang="en-US" sz="2800" b="1" i="1" u="none" strike="noStrike" baseline="0" dirty="0">
              <a:solidFill>
                <a:srgbClr val="050A30"/>
              </a:solidFill>
              <a:latin typeface="Agrandir Narrow"/>
            </a:endParaRPr>
          </a:p>
          <a:p>
            <a:pPr algn="l"/>
            <a:r>
              <a:rPr lang="en-US" sz="1800" b="0" i="0" u="none" strike="noStrike" baseline="0" dirty="0">
                <a:solidFill>
                  <a:srgbClr val="131413"/>
                </a:solidFill>
                <a:latin typeface="Times-Roman"/>
              </a:rPr>
              <a:t>       which normalizes the performance of a feedback</a:t>
            </a:r>
          </a:p>
          <a:p>
            <a:pPr algn="l"/>
            <a:r>
              <a:rPr lang="en-US" sz="1800" b="0" i="0" u="none" strike="noStrike" baseline="0" dirty="0">
                <a:solidFill>
                  <a:srgbClr val="131413"/>
                </a:solidFill>
                <a:latin typeface="Times-Roman"/>
              </a:rPr>
              <a:t>       method using the optimal classifier performance</a:t>
            </a:r>
          </a:p>
          <a:p>
            <a:pPr algn="l"/>
            <a:endParaRPr lang="en-US" sz="2800" b="1" dirty="0">
              <a:solidFill>
                <a:srgbClr val="050A30"/>
              </a:solidFill>
              <a:latin typeface="Agrandir Narrow"/>
            </a:endParaRPr>
          </a:p>
          <a:p>
            <a:pPr marL="428345" lvl="1" indent="-214173">
              <a:lnSpc>
                <a:spcPts val="3174"/>
              </a:lnSpc>
              <a:buFont typeface="Arial"/>
              <a:buChar char="•"/>
            </a:pPr>
            <a:r>
              <a:rPr lang="en-US" sz="2800" b="1" dirty="0">
                <a:solidFill>
                  <a:srgbClr val="050A30"/>
                </a:solidFill>
                <a:latin typeface="Agrandir Narrow"/>
              </a:rPr>
              <a:t>Future Work : </a:t>
            </a:r>
          </a:p>
          <a:p>
            <a:pPr algn="l"/>
            <a:r>
              <a:rPr lang="en-US" sz="2800" b="1" dirty="0">
                <a:solidFill>
                  <a:srgbClr val="050A30"/>
                </a:solidFill>
                <a:latin typeface="Agrandir Narrow"/>
              </a:rPr>
              <a:t>    </a:t>
            </a:r>
            <a:r>
              <a:rPr lang="en-US" sz="2000" b="0" i="0" u="none" strike="noStrike" baseline="0" dirty="0">
                <a:solidFill>
                  <a:srgbClr val="131413"/>
                </a:solidFill>
                <a:latin typeface="Times-Roman"/>
              </a:rPr>
              <a:t>Our current systems usually seek to minimize the number</a:t>
            </a:r>
          </a:p>
          <a:p>
            <a:pPr algn="l"/>
            <a:r>
              <a:rPr lang="en-US" sz="2000" b="0" i="0" u="none" strike="noStrike" baseline="0" dirty="0">
                <a:solidFill>
                  <a:srgbClr val="131413"/>
                </a:solidFill>
                <a:latin typeface="Times-Roman"/>
              </a:rPr>
              <a:t>     of user labeled examples or the search time on the</a:t>
            </a:r>
          </a:p>
          <a:p>
            <a:pPr algn="l"/>
            <a:r>
              <a:rPr lang="en-US" sz="2000" b="0" i="0" u="none" strike="noStrike" baseline="0" dirty="0">
                <a:solidFill>
                  <a:srgbClr val="131413"/>
                </a:solidFill>
                <a:latin typeface="Times-Roman"/>
              </a:rPr>
              <a:t>     assumption that it will improve the user satisfaction or</a:t>
            </a:r>
          </a:p>
          <a:p>
            <a:pPr algn="l"/>
            <a:r>
              <a:rPr lang="en-IN" sz="2000" b="0" i="0" u="none" strike="noStrike" baseline="0" dirty="0">
                <a:solidFill>
                  <a:srgbClr val="131413"/>
                </a:solidFill>
                <a:latin typeface="Times-Roman"/>
              </a:rPr>
              <a:t>     experience.</a:t>
            </a:r>
            <a:endParaRPr lang="en-US" sz="2000" b="1" dirty="0">
              <a:solidFill>
                <a:srgbClr val="050A30"/>
              </a:solidFill>
              <a:latin typeface="Agrandir Narrow"/>
            </a:endParaRPr>
          </a:p>
          <a:p>
            <a:pPr marL="214172" lvl="1">
              <a:lnSpc>
                <a:spcPts val="3174"/>
              </a:lnSpc>
            </a:pPr>
            <a:endParaRPr lang="en-US" sz="2800" b="1" dirty="0">
              <a:solidFill>
                <a:srgbClr val="050A30"/>
              </a:solidFill>
              <a:latin typeface="Agrandir Narrow"/>
            </a:endParaRPr>
          </a:p>
          <a:p>
            <a:pPr marL="214172" lvl="1">
              <a:lnSpc>
                <a:spcPts val="3174"/>
              </a:lnSpc>
            </a:pPr>
            <a:r>
              <a:rPr lang="en-US" sz="2800" b="1" dirty="0">
                <a:solidFill>
                  <a:srgbClr val="050A30"/>
                </a:solidFill>
                <a:latin typeface="Agrandir Narrow"/>
              </a:rPr>
              <a:t>  </a:t>
            </a:r>
          </a:p>
        </p:txBody>
      </p:sp>
      <p:sp>
        <p:nvSpPr>
          <p:cNvPr id="6" name="TextBox 6"/>
          <p:cNvSpPr txBox="1"/>
          <p:nvPr/>
        </p:nvSpPr>
        <p:spPr>
          <a:xfrm>
            <a:off x="248136" y="3064509"/>
            <a:ext cx="16820664" cy="654025"/>
          </a:xfrm>
          <a:prstGeom prst="rect">
            <a:avLst/>
          </a:prstGeom>
        </p:spPr>
        <p:txBody>
          <a:bodyPr wrap="square" lIns="0" tIns="0" rIns="0" bIns="0" rtlCol="0" anchor="t">
            <a:spAutoFit/>
          </a:bodyPr>
          <a:lstStyle/>
          <a:p>
            <a:pPr marL="0" lvl="0" indent="0" algn="ctr">
              <a:lnSpc>
                <a:spcPts val="5074"/>
              </a:lnSpc>
              <a:spcBef>
                <a:spcPct val="0"/>
              </a:spcBef>
            </a:pPr>
            <a:r>
              <a:rPr lang="en-US" sz="4400" b="1" i="0" u="none" strike="noStrike" baseline="0" dirty="0">
                <a:solidFill>
                  <a:srgbClr val="131413"/>
                </a:solidFill>
                <a:latin typeface="Times-Bold"/>
              </a:rPr>
              <a:t>Interactive search in image retrieval: a survey</a:t>
            </a:r>
            <a:endParaRPr lang="en-US" sz="4400" dirty="0">
              <a:solidFill>
                <a:srgbClr val="050A30"/>
              </a:solidFill>
              <a:latin typeface="Agrandir Narrow Bold"/>
            </a:endParaRPr>
          </a:p>
        </p:txBody>
      </p:sp>
      <p:sp>
        <p:nvSpPr>
          <p:cNvPr id="7" name="AutoShape 7"/>
          <p:cNvSpPr/>
          <p:nvPr/>
        </p:nvSpPr>
        <p:spPr>
          <a:xfrm rot="5400000">
            <a:off x="4010398" y="2309972"/>
            <a:ext cx="1255520" cy="0"/>
          </a:xfrm>
          <a:prstGeom prst="line">
            <a:avLst/>
          </a:prstGeom>
          <a:ln w="47625" cap="flat">
            <a:solidFill>
              <a:srgbClr val="050A30"/>
            </a:solidFill>
            <a:prstDash val="solid"/>
            <a:headEnd type="none" w="sm" len="sm"/>
            <a:tailEnd type="triangle" w="lg" len="med"/>
          </a:ln>
        </p:spPr>
      </p:sp>
      <p:pic>
        <p:nvPicPr>
          <p:cNvPr id="9" name="Picture 9"/>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8301545" y="7559069"/>
            <a:ext cx="1684907" cy="1710328"/>
          </a:xfrm>
          <a:prstGeom prst="rect">
            <a:avLst/>
          </a:prstGeom>
        </p:spPr>
      </p:pic>
      <p:pic>
        <p:nvPicPr>
          <p:cNvPr id="10" name="Picture 10"/>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697200" y="8420100"/>
            <a:ext cx="2202985" cy="1692250"/>
          </a:xfrm>
          <a:prstGeom prst="rect">
            <a:avLst/>
          </a:prstGeom>
        </p:spPr>
      </p:pic>
      <p:pic>
        <p:nvPicPr>
          <p:cNvPr id="11" name="Picture 11"/>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4517" y="1781918"/>
            <a:ext cx="1561364" cy="854492"/>
          </a:xfrm>
          <a:prstGeom prst="rect">
            <a:avLst/>
          </a:prstGeom>
        </p:spPr>
      </p:pic>
      <p:pic>
        <p:nvPicPr>
          <p:cNvPr id="12" name="Picture 12"/>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965346" y="609345"/>
            <a:ext cx="3432328" cy="1029698"/>
          </a:xfrm>
          <a:prstGeom prst="rect">
            <a:avLst/>
          </a:prstGeom>
        </p:spPr>
      </p:pic>
      <p:pic>
        <p:nvPicPr>
          <p:cNvPr id="14" name="Picture 14"/>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5131301" y="177786"/>
            <a:ext cx="850914" cy="850914"/>
          </a:xfrm>
          <a:prstGeom prst="rect">
            <a:avLst/>
          </a:prstGeom>
        </p:spPr>
      </p:pic>
      <p:sp>
        <p:nvSpPr>
          <p:cNvPr id="15" name="TextBox 15"/>
          <p:cNvSpPr txBox="1"/>
          <p:nvPr/>
        </p:nvSpPr>
        <p:spPr>
          <a:xfrm>
            <a:off x="7003494" y="679451"/>
            <a:ext cx="4281011" cy="328936"/>
          </a:xfrm>
          <a:prstGeom prst="rect">
            <a:avLst/>
          </a:prstGeom>
        </p:spPr>
        <p:txBody>
          <a:bodyPr lIns="0" tIns="0" rIns="0" bIns="0" rtlCol="0" anchor="t">
            <a:spAutoFit/>
          </a:bodyPr>
          <a:lstStyle/>
          <a:p>
            <a:pPr algn="ctr">
              <a:lnSpc>
                <a:spcPts val="2800"/>
              </a:lnSpc>
            </a:pPr>
            <a:r>
              <a:rPr lang="en-US" dirty="0">
                <a:solidFill>
                  <a:srgbClr val="050A30"/>
                </a:solidFill>
                <a:latin typeface="Canva Sans"/>
              </a:rPr>
              <a:t>What Others have done in this area</a:t>
            </a:r>
          </a:p>
        </p:txBody>
      </p:sp>
      <p:sp>
        <p:nvSpPr>
          <p:cNvPr id="16" name="TextBox 16"/>
          <p:cNvSpPr txBox="1"/>
          <p:nvPr/>
        </p:nvSpPr>
        <p:spPr>
          <a:xfrm>
            <a:off x="2649490" y="3681087"/>
            <a:ext cx="2509520" cy="356234"/>
          </a:xfrm>
          <a:prstGeom prst="rect">
            <a:avLst/>
          </a:prstGeom>
        </p:spPr>
        <p:txBody>
          <a:bodyPr lIns="0" tIns="0" rIns="0" bIns="0" rtlCol="0" anchor="t">
            <a:spAutoFit/>
          </a:bodyPr>
          <a:lstStyle/>
          <a:p>
            <a:pPr algn="ctr">
              <a:lnSpc>
                <a:spcPts val="2940"/>
              </a:lnSpc>
            </a:pPr>
            <a:r>
              <a:rPr lang="en-US" sz="2100" dirty="0">
                <a:solidFill>
                  <a:srgbClr val="050A30"/>
                </a:solidFill>
                <a:latin typeface="Canva Sans"/>
              </a:rPr>
              <a:t>Year : 2012</a:t>
            </a:r>
          </a:p>
        </p:txBody>
      </p:sp>
      <p:sp>
        <p:nvSpPr>
          <p:cNvPr id="17" name="TextBox 17"/>
          <p:cNvSpPr txBox="1"/>
          <p:nvPr/>
        </p:nvSpPr>
        <p:spPr>
          <a:xfrm>
            <a:off x="10811346" y="3823118"/>
            <a:ext cx="3761230" cy="298928"/>
          </a:xfrm>
          <a:prstGeom prst="rect">
            <a:avLst/>
          </a:prstGeom>
        </p:spPr>
        <p:txBody>
          <a:bodyPr wrap="square" lIns="0" tIns="0" rIns="0" bIns="0" rtlCol="0" anchor="t">
            <a:spAutoFit/>
          </a:bodyPr>
          <a:lstStyle/>
          <a:p>
            <a:pPr algn="ctr">
              <a:lnSpc>
                <a:spcPts val="2520"/>
              </a:lnSpc>
            </a:pPr>
            <a:r>
              <a:rPr lang="en-IN" sz="1800" b="0" i="0" u="none" strike="noStrike" baseline="0" dirty="0">
                <a:solidFill>
                  <a:srgbClr val="131413"/>
                </a:solidFill>
                <a:latin typeface="Times-Roman"/>
              </a:rPr>
              <a:t>DOI 10.1007/s13735-012-0014-4</a:t>
            </a:r>
            <a:endParaRPr lang="en-US" sz="1800" dirty="0">
              <a:solidFill>
                <a:srgbClr val="050A30"/>
              </a:solidFill>
              <a:latin typeface="Canva Sans"/>
            </a:endParaRPr>
          </a:p>
        </p:txBody>
      </p:sp>
      <p:pic>
        <p:nvPicPr>
          <p:cNvPr id="26" name="Picture 25">
            <a:extLst>
              <a:ext uri="{FF2B5EF4-FFF2-40B4-BE49-F238E27FC236}">
                <a16:creationId xmlns:a16="http://schemas.microsoft.com/office/drawing/2014/main" id="{66261A93-094D-F01F-A399-62F83D5F248F}"/>
              </a:ext>
            </a:extLst>
          </p:cNvPr>
          <p:cNvPicPr>
            <a:picLocks noChangeAspect="1"/>
          </p:cNvPicPr>
          <p:nvPr/>
        </p:nvPicPr>
        <p:blipFill>
          <a:blip r:embed="rId12"/>
          <a:stretch>
            <a:fillRect/>
          </a:stretch>
        </p:blipFill>
        <p:spPr>
          <a:xfrm>
            <a:off x="11658600" y="4532666"/>
            <a:ext cx="5770123" cy="3582634"/>
          </a:xfrm>
          <a:prstGeom prst="rect">
            <a:avLst/>
          </a:prstGeom>
        </p:spPr>
      </p:pic>
      <p:sp>
        <p:nvSpPr>
          <p:cNvPr id="34" name="AutoShape 7">
            <a:extLst>
              <a:ext uri="{FF2B5EF4-FFF2-40B4-BE49-F238E27FC236}">
                <a16:creationId xmlns:a16="http://schemas.microsoft.com/office/drawing/2014/main" id="{6774C17E-A305-8877-5336-6D82253C52ED}"/>
              </a:ext>
            </a:extLst>
          </p:cNvPr>
          <p:cNvSpPr/>
          <p:nvPr/>
        </p:nvSpPr>
        <p:spPr>
          <a:xfrm rot="5400000" flipV="1">
            <a:off x="7704499" y="2163404"/>
            <a:ext cx="22510" cy="7354306"/>
          </a:xfrm>
          <a:prstGeom prst="line">
            <a:avLst/>
          </a:prstGeom>
          <a:ln w="47625" cap="flat">
            <a:solidFill>
              <a:srgbClr val="050A30"/>
            </a:solidFill>
            <a:prstDash val="solid"/>
            <a:headEnd type="none" w="sm" len="sm"/>
            <a:tailEnd type="triangle" w="lg" len="med"/>
          </a:ln>
        </p:spPr>
      </p:sp>
    </p:spTree>
    <p:extLst>
      <p:ext uri="{BB962C8B-B14F-4D97-AF65-F5344CB8AC3E}">
        <p14:creationId xmlns:p14="http://schemas.microsoft.com/office/powerpoint/2010/main" val="14557172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457</TotalTime>
  <Words>1659</Words>
  <Application>Microsoft Office PowerPoint</Application>
  <PresentationFormat>Custom</PresentationFormat>
  <Paragraphs>218</Paragraphs>
  <Slides>21</Slides>
  <Notes>1</Notes>
  <HiddenSlides>0</HiddenSlides>
  <MMClips>0</MMClips>
  <ScaleCrop>false</ScaleCrop>
  <HeadingPairs>
    <vt:vector size="6" baseType="variant">
      <vt:variant>
        <vt:lpstr>Fonts Used</vt:lpstr>
      </vt:variant>
      <vt:variant>
        <vt:i4>25</vt:i4>
      </vt:variant>
      <vt:variant>
        <vt:lpstr>Theme</vt:lpstr>
      </vt:variant>
      <vt:variant>
        <vt:i4>1</vt:i4>
      </vt:variant>
      <vt:variant>
        <vt:lpstr>Slide Titles</vt:lpstr>
      </vt:variant>
      <vt:variant>
        <vt:i4>21</vt:i4>
      </vt:variant>
    </vt:vector>
  </HeadingPairs>
  <TitlesOfParts>
    <vt:vector size="47" baseType="lpstr">
      <vt:lpstr>Bahnschrift SemiBold</vt:lpstr>
      <vt:lpstr>Inter</vt:lpstr>
      <vt:lpstr>zeitung</vt:lpstr>
      <vt:lpstr>Arial</vt:lpstr>
      <vt:lpstr>Times New Roman</vt:lpstr>
      <vt:lpstr>Times-Bold</vt:lpstr>
      <vt:lpstr>source-serif-pro</vt:lpstr>
      <vt:lpstr>source-code-pro</vt:lpstr>
      <vt:lpstr>Open Sans Light Bold</vt:lpstr>
      <vt:lpstr>CMR9</vt:lpstr>
      <vt:lpstr>-apple-system</vt:lpstr>
      <vt:lpstr>Roboto</vt:lpstr>
      <vt:lpstr>Martel-Regular</vt:lpstr>
      <vt:lpstr>Agrandir Narrow Bold</vt:lpstr>
      <vt:lpstr>Times-Italic</vt:lpstr>
      <vt:lpstr>Avenir Next W01</vt:lpstr>
      <vt:lpstr>SourceSansPro-Regular</vt:lpstr>
      <vt:lpstr>Canva Sans</vt:lpstr>
      <vt:lpstr>Agrandir Narrow</vt:lpstr>
      <vt:lpstr>Helvetica-Bold</vt:lpstr>
      <vt:lpstr>Calibri</vt:lpstr>
      <vt:lpstr>Helvetica</vt:lpstr>
      <vt:lpstr>Times-Roman</vt:lpstr>
      <vt:lpstr>NeoSansStd-Regular</vt:lpstr>
      <vt:lpstr>sohne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Presentations</dc:title>
  <dc:creator>Dr Gaurav</dc:creator>
  <cp:lastModifiedBy>Sumit Kumar</cp:lastModifiedBy>
  <cp:revision>13</cp:revision>
  <dcterms:created xsi:type="dcterms:W3CDTF">2006-08-16T00:00:00Z</dcterms:created>
  <dcterms:modified xsi:type="dcterms:W3CDTF">2022-11-28T06:31:25Z</dcterms:modified>
  <dc:identifier>DAFSvaYi3Uc</dc:identifier>
</cp:coreProperties>
</file>

<file path=docProps/thumbnail.jpeg>
</file>